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627" r:id="rId3"/>
    <p:sldId id="631" r:id="rId4"/>
    <p:sldId id="1100" r:id="rId5"/>
    <p:sldId id="630" r:id="rId6"/>
    <p:sldId id="1101" r:id="rId7"/>
    <p:sldId id="278" r:id="rId8"/>
    <p:sldId id="629" r:id="rId9"/>
    <p:sldId id="613" r:id="rId10"/>
    <p:sldId id="626" r:id="rId11"/>
    <p:sldId id="280" r:id="rId12"/>
    <p:sldId id="535" r:id="rId13"/>
    <p:sldId id="614" r:id="rId14"/>
    <p:sldId id="529" r:id="rId15"/>
    <p:sldId id="536" r:id="rId16"/>
    <p:sldId id="338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1102" r:id="rId25"/>
    <p:sldId id="622" r:id="rId26"/>
    <p:sldId id="623" r:id="rId27"/>
    <p:sldId id="624" r:id="rId28"/>
    <p:sldId id="62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C37C954-1E8B-D442-91D2-DD4CE4075B23}">
          <p14:sldIdLst>
            <p14:sldId id="256"/>
            <p14:sldId id="627"/>
            <p14:sldId id="631"/>
            <p14:sldId id="1100"/>
            <p14:sldId id="630"/>
            <p14:sldId id="1101"/>
          </p14:sldIdLst>
        </p14:section>
        <p14:section name="old vs new" id="{CA174033-2E7F-EB4A-87F7-F5AAC609C22A}">
          <p14:sldIdLst>
            <p14:sldId id="278"/>
            <p14:sldId id="629"/>
            <p14:sldId id="613"/>
            <p14:sldId id="626"/>
            <p14:sldId id="280"/>
            <p14:sldId id="535"/>
          </p14:sldIdLst>
        </p14:section>
        <p14:section name="autonomic" id="{0CA8A81E-AF91-EA49-AACB-C77B769CBA5A}">
          <p14:sldIdLst>
            <p14:sldId id="614"/>
            <p14:sldId id="529"/>
            <p14:sldId id="536"/>
            <p14:sldId id="338"/>
            <p14:sldId id="615"/>
            <p14:sldId id="616"/>
            <p14:sldId id="617"/>
          </p14:sldIdLst>
        </p14:section>
        <p14:section name="pharma" id="{F341FD09-1389-F745-B494-B7F507E57A44}">
          <p14:sldIdLst>
            <p14:sldId id="618"/>
            <p14:sldId id="619"/>
            <p14:sldId id="620"/>
          </p14:sldIdLst>
        </p14:section>
        <p14:section name="cns control ans" id="{EE83FAA4-2966-E445-89DD-D32972696CF5}">
          <p14:sldIdLst>
            <p14:sldId id="621"/>
            <p14:sldId id="1102"/>
            <p14:sldId id="622"/>
            <p14:sldId id="623"/>
            <p14:sldId id="624"/>
            <p14:sldId id="6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2"/>
    <p:restoredTop sz="77964"/>
  </p:normalViewPr>
  <p:slideViewPr>
    <p:cSldViewPr snapToGrid="0" snapToObjects="1">
      <p:cViewPr varScale="1">
        <p:scale>
          <a:sx n="164" d="100"/>
          <a:sy n="164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947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FF0000"/>
                </a:solidFill>
                <a:latin typeface="Helvetica Neue Light"/>
                <a:cs typeface="Helvetica Neue Light"/>
              </a:rPr>
              <a:t>Multiple levels of motor control: There are many motor systems, not one motor system. Red nucleus Is also another Motor control system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80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FF0000"/>
                </a:solidFill>
                <a:latin typeface="Helvetica Neue Light"/>
                <a:cs typeface="Helvetica Neue Light"/>
              </a:rPr>
              <a:t>The idea of a set of repertoire, But it’s actually network-like response – there are many effectors, and all orchestrated response in a complex system even in brainstem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42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2020. 10. 16.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image" Target="../media/image2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arthslab.com/anatomy/cranial-nerves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tiff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tiff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2.tif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hyperlink" Target="http://cocoanlab.github.io/" TargetMode="Externa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hyperlink" Target="https://www.huffpost.com/entry/algorithmic-human-life_b_1069971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cocoanlab.github.io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tiff"/><Relationship Id="rId10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hyperlink" Target="http://alfre.dk/the-pleasure-center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5151" y="2120740"/>
            <a:ext cx="54617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brain systems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62ABB7-1B89-614D-A747-F47ECD65997C}"/>
              </a:ext>
            </a:extLst>
          </p:cNvPr>
          <p:cNvSpPr/>
          <p:nvPr/>
        </p:nvSpPr>
        <p:spPr>
          <a:xfrm>
            <a:off x="6734116" y="6498351"/>
            <a:ext cx="36159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Many slides are modified from Tor D. Wager’s slides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92F6E-7B8D-444A-B50C-2BB0FAA0E64B}"/>
              </a:ext>
            </a:extLst>
          </p:cNvPr>
          <p:cNvSpPr txBox="1"/>
          <p:nvPr/>
        </p:nvSpPr>
        <p:spPr>
          <a:xfrm>
            <a:off x="3229382" y="2844225"/>
            <a:ext cx="573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But necessity and sufficiency?</a:t>
            </a:r>
          </a:p>
        </p:txBody>
      </p:sp>
    </p:spTree>
    <p:extLst>
      <p:ext uri="{BB962C8B-B14F-4D97-AF65-F5344CB8AC3E}">
        <p14:creationId xmlns:p14="http://schemas.microsoft.com/office/powerpoint/2010/main" val="1364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922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Modern view of core affective circuits: </a:t>
            </a:r>
            <a:r>
              <a:rPr lang="en-US" altLang="ko-KR" sz="28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Distributed brain systems</a:t>
            </a:r>
            <a:endParaRPr lang="ko-KR" altLang="en-US" sz="28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58575" y="910637"/>
            <a:ext cx="10435523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Strong network organization. E.g.: The amygdala and other forebrain regions regulate both cortex and brainstem.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Parallel circuits in different parts of medial PFC-striatum-amygdala-thalamus-brainstem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151C3E-4781-8144-8954-D07589561480}"/>
              </a:ext>
            </a:extLst>
          </p:cNvPr>
          <p:cNvGrpSpPr/>
          <p:nvPr/>
        </p:nvGrpSpPr>
        <p:grpSpPr>
          <a:xfrm>
            <a:off x="4238933" y="2046089"/>
            <a:ext cx="7288541" cy="4013231"/>
            <a:chOff x="4238933" y="1965342"/>
            <a:chExt cx="7288541" cy="40132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283EF74-CE71-CE48-BE2E-B6242FE01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933" y="1965342"/>
              <a:ext cx="7288541" cy="367671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1D1790-6242-CC4C-A2C6-6954E684600E}"/>
                </a:ext>
              </a:extLst>
            </p:cNvPr>
            <p:cNvSpPr/>
            <p:nvPr/>
          </p:nvSpPr>
          <p:spPr>
            <a:xfrm>
              <a:off x="10037486" y="5618474"/>
              <a:ext cx="1441420" cy="36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Wager &amp; Atlas 2015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E97880-F2EA-F04D-848A-3A040B6D97A9}"/>
              </a:ext>
            </a:extLst>
          </p:cNvPr>
          <p:cNvGrpSpPr/>
          <p:nvPr/>
        </p:nvGrpSpPr>
        <p:grpSpPr>
          <a:xfrm>
            <a:off x="711956" y="1943375"/>
            <a:ext cx="3374670" cy="4344230"/>
            <a:chOff x="711956" y="1943375"/>
            <a:chExt cx="3374670" cy="43442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2C2407-81E8-7947-ACCB-40B68528FEED}"/>
                </a:ext>
              </a:extLst>
            </p:cNvPr>
            <p:cNvGrpSpPr/>
            <p:nvPr/>
          </p:nvGrpSpPr>
          <p:grpSpPr>
            <a:xfrm>
              <a:off x="711956" y="1943375"/>
              <a:ext cx="3018060" cy="4344230"/>
              <a:chOff x="871957" y="1955442"/>
              <a:chExt cx="3018060" cy="434423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FD75468-FCAA-FF42-812B-BAAD9C238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957" y="2212986"/>
                <a:ext cx="3018060" cy="408668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3A8CF11-EE4E-D54B-8BEF-ADB61021EF03}"/>
                  </a:ext>
                </a:extLst>
              </p:cNvPr>
              <p:cNvSpPr/>
              <p:nvPr/>
            </p:nvSpPr>
            <p:spPr>
              <a:xfrm>
                <a:off x="1226517" y="1955442"/>
                <a:ext cx="2416046" cy="360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sz="12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Seravek Light" charset="0"/>
                  </a:rPr>
                  <a:t>Summary of </a:t>
                </a:r>
                <a:r>
                  <a:rPr lang="en-US" altLang="ko-KR" sz="1200" b="1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Seravek Light" charset="0"/>
                  </a:rPr>
                  <a:t>amygdaloid</a:t>
                </a:r>
                <a:r>
                  <a:rPr lang="en-US" altLang="ko-KR" sz="12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Seravek Light" charset="0"/>
                  </a:rPr>
                  <a:t> outputs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87048EF-78D4-CB42-8A8E-B5486EBB5A23}"/>
                </a:ext>
              </a:extLst>
            </p:cNvPr>
            <p:cNvSpPr/>
            <p:nvPr/>
          </p:nvSpPr>
          <p:spPr>
            <a:xfrm>
              <a:off x="2537804" y="5797825"/>
              <a:ext cx="1548822" cy="36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Price &amp; </a:t>
              </a:r>
              <a:r>
                <a:rPr lang="en-US" altLang="ko-KR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Drevets</a:t>
              </a: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 2010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8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0B72B2-E4B7-564E-9392-43BC2DFE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710" y="805671"/>
            <a:ext cx="8525173" cy="54940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19FDDE-638C-DF4B-91A0-2DE664FA8E8D}"/>
              </a:ext>
            </a:extLst>
          </p:cNvPr>
          <p:cNvSpPr/>
          <p:nvPr/>
        </p:nvSpPr>
        <p:spPr>
          <a:xfrm>
            <a:off x="216491" y="222608"/>
            <a:ext cx="9485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Modern view of core affective circuits: </a:t>
            </a:r>
            <a:r>
              <a:rPr lang="en-US" altLang="ko-KR" sz="28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Brain-body interaction</a:t>
            </a:r>
            <a:endParaRPr lang="ko-KR" altLang="en-US" sz="28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289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Get to know the body-nervous system: </a:t>
            </a:r>
            <a:r>
              <a:rPr lang="en-US" altLang="ko-KR" sz="28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Visceral sensory and motor</a:t>
            </a:r>
            <a:endParaRPr lang="ko-KR" altLang="en-US" sz="28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7" name="Picture 3" descr="droppedImage.pdf">
            <a:extLst>
              <a:ext uri="{FF2B5EF4-FFF2-40B4-BE49-F238E27FC236}">
                <a16:creationId xmlns:a16="http://schemas.microsoft.com/office/drawing/2014/main" id="{1316465F-0BA3-7846-8DF0-A75D52379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0" y="1525536"/>
            <a:ext cx="6472908" cy="421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A2139AE0-BE9C-0B43-9946-A3FAD46ACD7B}"/>
              </a:ext>
            </a:extLst>
          </p:cNvPr>
          <p:cNvSpPr txBox="1"/>
          <p:nvPr/>
        </p:nvSpPr>
        <p:spPr>
          <a:xfrm>
            <a:off x="7087912" y="1525536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Each pathway is:</a:t>
            </a:r>
          </a:p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General or Special</a:t>
            </a:r>
          </a:p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Somatic or Visceral</a:t>
            </a:r>
          </a:p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Afferent or Efferent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61603" y="2560357"/>
            <a:ext cx="9113923" cy="2731026"/>
            <a:chOff x="2153652" y="2025991"/>
            <a:chExt cx="9113923" cy="2731026"/>
          </a:xfrm>
        </p:grpSpPr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id="{0196171B-B9BA-5244-BC04-D0CC5D2A3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617" y="2025991"/>
              <a:ext cx="3793958" cy="23535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5717" tIns="35717" rIns="35717" bIns="35717" anchor="ctr"/>
            <a:lstStyle/>
            <a:p>
              <a:pPr marL="311150" indent="-222250" latinLnBrk="0">
                <a:buSzPct val="100000"/>
                <a:buFontTx/>
                <a:buChar char="•"/>
              </a:pPr>
              <a:r>
                <a:rPr lang="en-US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ANS:</a:t>
              </a:r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peripheral nervous system pathways that regulate parameters of physiology generally not under conscious control (RED)</a:t>
              </a:r>
            </a:p>
            <a:p>
              <a:pPr marL="311150" indent="-222250" latinLnBrk="0">
                <a:buSzPct val="100000"/>
                <a:buFontTx/>
                <a:buChar char="•"/>
              </a:pPr>
              <a:endPara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11150" indent="-222250" latinLnBrk="0">
                <a:buSzPct val="100000"/>
                <a:buFontTx/>
                <a:buChar char="•"/>
              </a:pPr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Has both visceral </a:t>
              </a:r>
              <a:r>
                <a:rPr lang="en-US" sz="1600" u="sng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sensory</a:t>
              </a:r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(afferent) </a:t>
              </a:r>
              <a:b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and </a:t>
              </a:r>
              <a:r>
                <a:rPr lang="en-US" sz="1600" u="sng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motor</a:t>
              </a:r>
              <a:r>
                <a:rPr 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(efferent) components</a:t>
              </a:r>
            </a:p>
          </p:txBody>
        </p:sp>
        <p:sp>
          <p:nvSpPr>
            <p:cNvPr id="21" name="AutoShape 4">
              <a:extLst>
                <a:ext uri="{FF2B5EF4-FFF2-40B4-BE49-F238E27FC236}">
                  <a16:creationId xmlns:a16="http://schemas.microsoft.com/office/drawing/2014/main" id="{314798EA-43C7-2B49-BFB0-4D9632CFF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549" y="2973461"/>
              <a:ext cx="1766962" cy="175914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57150" cap="flat" cmpd="sng">
              <a:solidFill>
                <a:srgbClr val="FF2600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2100">
                <a:effectLst>
                  <a:outerShdw blurRad="38100" dist="38100" dir="2700000" algn="tl">
                    <a:srgbClr val="53585F"/>
                  </a:outerShdw>
                </a:effectLst>
              </a:endParaRPr>
            </a:p>
          </p:txBody>
        </p:sp>
        <p:sp>
          <p:nvSpPr>
            <p:cNvPr id="22" name="AutoShape 4">
              <a:extLst>
                <a:ext uri="{FF2B5EF4-FFF2-40B4-BE49-F238E27FC236}">
                  <a16:creationId xmlns:a16="http://schemas.microsoft.com/office/drawing/2014/main" id="{24B2FAC5-5249-484C-B994-ACF2F378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652" y="2997869"/>
              <a:ext cx="1766962" cy="175914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57150" cap="flat" cmpd="sng">
              <a:solidFill>
                <a:srgbClr val="FF2600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2100">
                <a:effectLst>
                  <a:outerShdw blurRad="38100" dist="38100" dir="2700000" algn="tl">
                    <a:srgbClr val="53585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0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68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Effector systems: Affective output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18235CB-F0A3-B345-81D5-457ED6AB74CC}"/>
              </a:ext>
            </a:extLst>
          </p:cNvPr>
          <p:cNvSpPr txBox="1"/>
          <p:nvPr/>
        </p:nvSpPr>
        <p:spPr>
          <a:xfrm>
            <a:off x="1148040" y="1676668"/>
            <a:ext cx="242085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Three types:</a:t>
            </a: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r>
              <a: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1. Somatic motor</a:t>
            </a: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r>
              <a: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2. Autonomic</a:t>
            </a: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r>
              <a: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3. Chemical signaling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11715A-210D-1E42-907B-731F712828E6}"/>
              </a:ext>
            </a:extLst>
          </p:cNvPr>
          <p:cNvGrpSpPr/>
          <p:nvPr/>
        </p:nvGrpSpPr>
        <p:grpSpPr>
          <a:xfrm>
            <a:off x="3390885" y="1681371"/>
            <a:ext cx="2809228" cy="3603486"/>
            <a:chOff x="3580529" y="1681371"/>
            <a:chExt cx="2809228" cy="3603486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4AA8DFD2-EC24-5041-A4B2-161A493F8DA3}"/>
                </a:ext>
              </a:extLst>
            </p:cNvPr>
            <p:cNvGrpSpPr/>
            <p:nvPr/>
          </p:nvGrpSpPr>
          <p:grpSpPr>
            <a:xfrm>
              <a:off x="4357176" y="1681371"/>
              <a:ext cx="2032581" cy="3603486"/>
              <a:chOff x="3581400" y="1905000"/>
              <a:chExt cx="2032581" cy="3603486"/>
            </a:xfrm>
          </p:grpSpPr>
          <p:sp>
            <p:nvSpPr>
              <p:cNvPr id="40" name="TextBox 3">
                <a:extLst>
                  <a:ext uri="{FF2B5EF4-FFF2-40B4-BE49-F238E27FC236}">
                    <a16:creationId xmlns:a16="http://schemas.microsoft.com/office/drawing/2014/main" id="{358F5573-4E3E-3448-80AD-66091AB0662C}"/>
                  </a:ext>
                </a:extLst>
              </p:cNvPr>
              <p:cNvSpPr txBox="1"/>
              <p:nvPr/>
            </p:nvSpPr>
            <p:spPr>
              <a:xfrm>
                <a:off x="3581400" y="2362200"/>
                <a:ext cx="14061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Voluntary</a:t>
                </a:r>
              </a:p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Involuntary</a:t>
                </a:r>
              </a:p>
            </p:txBody>
          </p:sp>
          <p:sp>
            <p:nvSpPr>
              <p:cNvPr id="41" name="TextBox 4">
                <a:extLst>
                  <a:ext uri="{FF2B5EF4-FFF2-40B4-BE49-F238E27FC236}">
                    <a16:creationId xmlns:a16="http://schemas.microsoft.com/office/drawing/2014/main" id="{B5A8351D-72DA-194C-8314-0A1D46D245F1}"/>
                  </a:ext>
                </a:extLst>
              </p:cNvPr>
              <p:cNvSpPr txBox="1"/>
              <p:nvPr/>
            </p:nvSpPr>
            <p:spPr>
              <a:xfrm>
                <a:off x="3581400" y="3581400"/>
                <a:ext cx="203258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Sympathetic</a:t>
                </a:r>
              </a:p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Parasympathetic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59FBE5B3-B629-F343-8E41-524D0FAF6605}"/>
                  </a:ext>
                </a:extLst>
              </p:cNvPr>
              <p:cNvSpPr txBox="1"/>
              <p:nvPr/>
            </p:nvSpPr>
            <p:spPr>
              <a:xfrm>
                <a:off x="3581400" y="4800600"/>
                <a:ext cx="194768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Neuroendocrine</a:t>
                </a:r>
              </a:p>
              <a:p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Pheromone</a:t>
                </a:r>
              </a:p>
            </p:txBody>
          </p:sp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872DF5D7-992B-1A44-B618-F084BCC133FC}"/>
                  </a:ext>
                </a:extLst>
              </p:cNvPr>
              <p:cNvSpPr txBox="1"/>
              <p:nvPr/>
            </p:nvSpPr>
            <p:spPr>
              <a:xfrm>
                <a:off x="3581400" y="1905000"/>
                <a:ext cx="1611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Subdivisions</a:t>
                </a:r>
              </a:p>
            </p:txBody>
          </p:sp>
        </p:grpSp>
        <p:cxnSp>
          <p:nvCxnSpPr>
            <p:cNvPr id="34" name="Straight Arrow Connector 24">
              <a:extLst>
                <a:ext uri="{FF2B5EF4-FFF2-40B4-BE49-F238E27FC236}">
                  <a16:creationId xmlns:a16="http://schemas.microsoft.com/office/drawing/2014/main" id="{387616B2-94DF-6D4D-8DC3-65861B38D2B1}"/>
                </a:ext>
              </a:extLst>
            </p:cNvPr>
            <p:cNvCxnSpPr/>
            <p:nvPr/>
          </p:nvCxnSpPr>
          <p:spPr>
            <a:xfrm flipV="1">
              <a:off x="3580529" y="2340114"/>
              <a:ext cx="685800" cy="1524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5">
              <a:extLst>
                <a:ext uri="{FF2B5EF4-FFF2-40B4-BE49-F238E27FC236}">
                  <a16:creationId xmlns:a16="http://schemas.microsoft.com/office/drawing/2014/main" id="{2945989F-3632-E443-9B82-BB011E5CCB1E}"/>
                </a:ext>
              </a:extLst>
            </p:cNvPr>
            <p:cNvCxnSpPr/>
            <p:nvPr/>
          </p:nvCxnSpPr>
          <p:spPr>
            <a:xfrm>
              <a:off x="3580529" y="2568714"/>
              <a:ext cx="685800" cy="762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27">
              <a:extLst>
                <a:ext uri="{FF2B5EF4-FFF2-40B4-BE49-F238E27FC236}">
                  <a16:creationId xmlns:a16="http://schemas.microsoft.com/office/drawing/2014/main" id="{6F0C72E2-6473-9D49-91B6-E55BCF4FB0E8}"/>
                </a:ext>
              </a:extLst>
            </p:cNvPr>
            <p:cNvCxnSpPr/>
            <p:nvPr/>
          </p:nvCxnSpPr>
          <p:spPr>
            <a:xfrm>
              <a:off x="3580529" y="3787914"/>
              <a:ext cx="685800" cy="762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8">
              <a:extLst>
                <a:ext uri="{FF2B5EF4-FFF2-40B4-BE49-F238E27FC236}">
                  <a16:creationId xmlns:a16="http://schemas.microsoft.com/office/drawing/2014/main" id="{26495CE9-2C33-3C41-A488-EBBD00A310C4}"/>
                </a:ext>
              </a:extLst>
            </p:cNvPr>
            <p:cNvCxnSpPr/>
            <p:nvPr/>
          </p:nvCxnSpPr>
          <p:spPr>
            <a:xfrm>
              <a:off x="3961529" y="5007114"/>
              <a:ext cx="381000" cy="762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0">
              <a:extLst>
                <a:ext uri="{FF2B5EF4-FFF2-40B4-BE49-F238E27FC236}">
                  <a16:creationId xmlns:a16="http://schemas.microsoft.com/office/drawing/2014/main" id="{41EDEF5A-5422-6549-A1FC-9DC4B67DDCB7}"/>
                </a:ext>
              </a:extLst>
            </p:cNvPr>
            <p:cNvCxnSpPr/>
            <p:nvPr/>
          </p:nvCxnSpPr>
          <p:spPr>
            <a:xfrm flipV="1">
              <a:off x="3580529" y="3483114"/>
              <a:ext cx="685800" cy="1524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1">
              <a:extLst>
                <a:ext uri="{FF2B5EF4-FFF2-40B4-BE49-F238E27FC236}">
                  <a16:creationId xmlns:a16="http://schemas.microsoft.com/office/drawing/2014/main" id="{2726AB6F-B1F9-2F42-8696-CCFE3EED462E}"/>
                </a:ext>
              </a:extLst>
            </p:cNvPr>
            <p:cNvCxnSpPr/>
            <p:nvPr/>
          </p:nvCxnSpPr>
          <p:spPr>
            <a:xfrm flipV="1">
              <a:off x="3961529" y="4778514"/>
              <a:ext cx="381000" cy="7620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CDE7783-D1C0-AF4A-8FD8-144E41D4E026}"/>
              </a:ext>
            </a:extLst>
          </p:cNvPr>
          <p:cNvGrpSpPr/>
          <p:nvPr/>
        </p:nvGrpSpPr>
        <p:grpSpPr>
          <a:xfrm>
            <a:off x="5829422" y="1719232"/>
            <a:ext cx="5950304" cy="3804147"/>
            <a:chOff x="6019066" y="1719232"/>
            <a:chExt cx="5950304" cy="3804147"/>
          </a:xfrm>
        </p:grpSpPr>
        <p:grpSp>
          <p:nvGrpSpPr>
            <p:cNvPr id="25" name="Group 10">
              <a:extLst>
                <a:ext uri="{FF2B5EF4-FFF2-40B4-BE49-F238E27FC236}">
                  <a16:creationId xmlns:a16="http://schemas.microsoft.com/office/drawing/2014/main" id="{87CF56FF-6028-0542-B9C7-12BFCA13EA25}"/>
                </a:ext>
              </a:extLst>
            </p:cNvPr>
            <p:cNvGrpSpPr/>
            <p:nvPr/>
          </p:nvGrpSpPr>
          <p:grpSpPr>
            <a:xfrm>
              <a:off x="7571852" y="1719232"/>
              <a:ext cx="4397518" cy="3804147"/>
              <a:chOff x="6248400" y="1905000"/>
              <a:chExt cx="4397518" cy="3804147"/>
            </a:xfrm>
          </p:grpSpPr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9A3A112D-E872-AB4D-B6B7-8CAF87713874}"/>
                  </a:ext>
                </a:extLst>
              </p:cNvPr>
              <p:cNvSpPr txBox="1"/>
              <p:nvPr/>
            </p:nvSpPr>
            <p:spPr>
              <a:xfrm>
                <a:off x="6248400" y="1905000"/>
                <a:ext cx="2555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Downstream effects:</a:t>
                </a: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4918D1D7-BAFB-7745-8360-85979762459B}"/>
                  </a:ext>
                </a:extLst>
              </p:cNvPr>
              <p:cNvSpPr txBox="1"/>
              <p:nvPr/>
            </p:nvSpPr>
            <p:spPr>
              <a:xfrm>
                <a:off x="6378742" y="2423632"/>
                <a:ext cx="4267176" cy="328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Digestion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Metabolism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Circulation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Immune signaling (e.g., inflammation)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Health behaviors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Social behaviors</a:t>
                </a: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endParaRPr>
              </a:p>
            </p:txBody>
          </p:sp>
        </p:grpSp>
        <p:cxnSp>
          <p:nvCxnSpPr>
            <p:cNvPr id="44" name="Straight Arrow Connector 24">
              <a:extLst>
                <a:ext uri="{FF2B5EF4-FFF2-40B4-BE49-F238E27FC236}">
                  <a16:creationId xmlns:a16="http://schemas.microsoft.com/office/drawing/2014/main" id="{E81A65A8-42CE-0C47-ACAA-5D40624151B5}"/>
                </a:ext>
              </a:extLst>
            </p:cNvPr>
            <p:cNvCxnSpPr>
              <a:cxnSpLocks/>
            </p:cNvCxnSpPr>
            <p:nvPr/>
          </p:nvCxnSpPr>
          <p:spPr>
            <a:xfrm>
              <a:off x="6019066" y="2340114"/>
              <a:ext cx="953234" cy="565512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4">
              <a:extLst>
                <a:ext uri="{FF2B5EF4-FFF2-40B4-BE49-F238E27FC236}">
                  <a16:creationId xmlns:a16="http://schemas.microsoft.com/office/drawing/2014/main" id="{7D3B6589-918D-C54D-9EE7-05AA55062220}"/>
                </a:ext>
              </a:extLst>
            </p:cNvPr>
            <p:cNvCxnSpPr>
              <a:cxnSpLocks/>
            </p:cNvCxnSpPr>
            <p:nvPr/>
          </p:nvCxnSpPr>
          <p:spPr>
            <a:xfrm>
              <a:off x="6072054" y="3543258"/>
              <a:ext cx="916339" cy="16056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24">
              <a:extLst>
                <a:ext uri="{FF2B5EF4-FFF2-40B4-BE49-F238E27FC236}">
                  <a16:creationId xmlns:a16="http://schemas.microsoft.com/office/drawing/2014/main" id="{4391C4FA-A37F-A64B-AC3A-D11BE4637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420" y="4196946"/>
              <a:ext cx="900246" cy="850231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  <a:effectLst>
              <a:glow rad="101600">
                <a:schemeClr val="bg1"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왼쪽 대괄호[L] 17">
              <a:extLst>
                <a:ext uri="{FF2B5EF4-FFF2-40B4-BE49-F238E27FC236}">
                  <a16:creationId xmlns:a16="http://schemas.microsoft.com/office/drawing/2014/main" id="{9F0792DA-E9D4-D94A-9966-0AC3A8CF7986}"/>
                </a:ext>
              </a:extLst>
            </p:cNvPr>
            <p:cNvSpPr/>
            <p:nvPr/>
          </p:nvSpPr>
          <p:spPr>
            <a:xfrm>
              <a:off x="7372681" y="2265947"/>
              <a:ext cx="244621" cy="2817367"/>
            </a:xfrm>
            <a:prstGeom prst="leftBracket">
              <a:avLst>
                <a:gd name="adj" fmla="val 132535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6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52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Effector systems: Somatic and autonomic systems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4E6BA3-9C20-3045-93A1-24C81B6F286E}"/>
              </a:ext>
            </a:extLst>
          </p:cNvPr>
          <p:cNvGrpSpPr/>
          <p:nvPr/>
        </p:nvGrpSpPr>
        <p:grpSpPr>
          <a:xfrm>
            <a:off x="564043" y="986603"/>
            <a:ext cx="4705612" cy="2392019"/>
            <a:chOff x="591136" y="1142390"/>
            <a:chExt cx="4705612" cy="23920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06591A-9E50-0348-8BBC-AC11D835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136" y="1142390"/>
              <a:ext cx="4705612" cy="239201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0DF2CC2-4924-E742-AC3F-16AF0C22DF5D}"/>
                </a:ext>
              </a:extLst>
            </p:cNvPr>
            <p:cNvSpPr/>
            <p:nvPr/>
          </p:nvSpPr>
          <p:spPr>
            <a:xfrm>
              <a:off x="1882987" y="2397760"/>
              <a:ext cx="2628053" cy="50122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96000" y="888612"/>
            <a:ext cx="5960534" cy="5428136"/>
            <a:chOff x="6096000" y="888612"/>
            <a:chExt cx="5960534" cy="5428136"/>
          </a:xfrm>
        </p:grpSpPr>
        <p:pic>
          <p:nvPicPr>
            <p:cNvPr id="12" name="Picture 3" descr="droppedImage.pdf">
              <a:extLst>
                <a:ext uri="{FF2B5EF4-FFF2-40B4-BE49-F238E27FC236}">
                  <a16:creationId xmlns:a16="http://schemas.microsoft.com/office/drawing/2014/main" id="{A30A3E81-9BCC-2249-B9C5-25107396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477" y="888612"/>
              <a:ext cx="4878616" cy="367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A4001C-2D53-6142-82AC-859CA2BED701}"/>
                </a:ext>
              </a:extLst>
            </p:cNvPr>
            <p:cNvSpPr/>
            <p:nvPr/>
          </p:nvSpPr>
          <p:spPr>
            <a:xfrm>
              <a:off x="6096000" y="4711180"/>
              <a:ext cx="5960534" cy="1605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293">
                <a:spcBef>
                  <a:spcPts val="1687"/>
                </a:spcBef>
              </a:pPr>
              <a:r>
                <a:rPr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Two types of nervous system outputs: Somatic and autonomic</a:t>
              </a:r>
            </a:p>
            <a:p>
              <a:pPr marL="223234" indent="-133941">
                <a:spcBef>
                  <a:spcPts val="1687"/>
                </a:spcBef>
                <a:buFontTx/>
                <a:buChar char="•"/>
              </a:pPr>
              <a:r>
                <a:rPr lang="en-US" altLang="ko-KR" sz="14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Somatic: </a:t>
              </a:r>
              <a:r>
                <a:rPr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cell bodies of motor neurons in brain, spinal cord; behavior, skeletal motor control</a:t>
              </a:r>
            </a:p>
            <a:p>
              <a:pPr marL="223234" indent="-133941">
                <a:spcBef>
                  <a:spcPts val="1687"/>
                </a:spcBef>
                <a:buFontTx/>
                <a:buChar char="•"/>
              </a:pPr>
              <a:r>
                <a:rPr lang="en-US" altLang="ko-KR" sz="14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Autonomic:</a:t>
              </a:r>
              <a:r>
                <a:rPr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cell bodies of motor neurons in pre-, post-ganglionic series; visceral (smooth) muscle, heart, glands, fat cells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E71C0CD-13F2-E24F-988A-63475D741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941" y="3522979"/>
            <a:ext cx="5529957" cy="32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A88370-4FE0-9747-B744-ECFFD90B68C9}"/>
              </a:ext>
            </a:extLst>
          </p:cNvPr>
          <p:cNvSpPr/>
          <p:nvPr/>
        </p:nvSpPr>
        <p:spPr>
          <a:xfrm>
            <a:off x="216491" y="222608"/>
            <a:ext cx="2307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Cranial nerves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5605D7-BDBF-BE47-9836-5AD5FF3B32A4}"/>
              </a:ext>
            </a:extLst>
          </p:cNvPr>
          <p:cNvSpPr/>
          <p:nvPr/>
        </p:nvSpPr>
        <p:spPr>
          <a:xfrm>
            <a:off x="6587290" y="84109"/>
            <a:ext cx="56086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https://www.earthslab.com/anatomy/cranial-nerves/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Haines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          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  |  031518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F7C8D6-6C6A-BF4C-914C-7DD05F9EB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394" y="753406"/>
            <a:ext cx="4156381" cy="54864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E5AA63-C8E4-424E-A983-67159C360CBD}"/>
              </a:ext>
            </a:extLst>
          </p:cNvPr>
          <p:cNvSpPr/>
          <p:nvPr/>
        </p:nvSpPr>
        <p:spPr>
          <a:xfrm>
            <a:off x="234707" y="865667"/>
            <a:ext cx="2549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Afferent: To the brain</a:t>
            </a:r>
          </a:p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Efferent: From the brain</a:t>
            </a:r>
          </a:p>
          <a:p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Somatic: Related to the body</a:t>
            </a:r>
          </a:p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Visceral: Related to internal organs</a:t>
            </a:r>
          </a:p>
          <a:p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F81DCE-E55E-B74D-AF1B-CEF79EC18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963" y="484218"/>
            <a:ext cx="5342293" cy="59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Brainstem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508D4-A63C-804C-B2C3-DDAF216CA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848" y="342984"/>
            <a:ext cx="4598262" cy="6437567"/>
          </a:xfrm>
          <a:prstGeom prst="rect">
            <a:avLst/>
          </a:prstGeom>
        </p:spPr>
      </p:pic>
      <p:pic>
        <p:nvPicPr>
          <p:cNvPr id="23" name="Picture 4" descr="2013-07-10_14-03-41.png">
            <a:extLst>
              <a:ext uri="{FF2B5EF4-FFF2-40B4-BE49-F238E27FC236}">
                <a16:creationId xmlns:a16="http://schemas.microsoft.com/office/drawing/2014/main" id="{374D2599-F965-3941-8FD1-48F79D87B9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>
          <a:xfrm>
            <a:off x="2343654" y="1436795"/>
            <a:ext cx="3328537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A3E4E9F6-360E-5941-A19F-34743DEC180C}"/>
              </a:ext>
            </a:extLst>
          </p:cNvPr>
          <p:cNvSpPr txBox="1"/>
          <p:nvPr/>
        </p:nvSpPr>
        <p:spPr>
          <a:xfrm>
            <a:off x="3410453" y="3722796"/>
            <a:ext cx="78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Pons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27B391E6-E4D5-FB4B-A2E5-97C08BE9E2F0}"/>
              </a:ext>
            </a:extLst>
          </p:cNvPr>
          <p:cNvSpPr txBox="1"/>
          <p:nvPr/>
        </p:nvSpPr>
        <p:spPr>
          <a:xfrm>
            <a:off x="2703786" y="4789596"/>
            <a:ext cx="1034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Medulla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7AF218AD-AB93-364F-B178-A8A8632FB807}"/>
              </a:ext>
            </a:extLst>
          </p:cNvPr>
          <p:cNvSpPr txBox="1"/>
          <p:nvPr/>
        </p:nvSpPr>
        <p:spPr>
          <a:xfrm>
            <a:off x="3667701" y="1882750"/>
            <a:ext cx="93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Midbrain</a:t>
            </a:r>
          </a:p>
        </p:txBody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CAFAB6AF-2164-4C4A-8F57-72C7CD208F4B}"/>
              </a:ext>
            </a:extLst>
          </p:cNvPr>
          <p:cNvCxnSpPr/>
          <p:nvPr/>
        </p:nvCxnSpPr>
        <p:spPr>
          <a:xfrm flipV="1">
            <a:off x="4934453" y="1208195"/>
            <a:ext cx="1219200" cy="1066800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  <a:effectLst>
            <a:glow rad="101600">
              <a:schemeClr val="bg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BD7807E9-A09B-5540-9FD4-44EA467CBA91}"/>
              </a:ext>
            </a:extLst>
          </p:cNvPr>
          <p:cNvCxnSpPr/>
          <p:nvPr/>
        </p:nvCxnSpPr>
        <p:spPr>
          <a:xfrm flipV="1">
            <a:off x="4934453" y="2579795"/>
            <a:ext cx="1219200" cy="1066800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  <a:effectLst>
            <a:glow rad="101600">
              <a:schemeClr val="bg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EAC60447-5E51-3F44-82AC-53C90E82DBD1}"/>
              </a:ext>
            </a:extLst>
          </p:cNvPr>
          <p:cNvCxnSpPr/>
          <p:nvPr/>
        </p:nvCxnSpPr>
        <p:spPr>
          <a:xfrm flipV="1">
            <a:off x="4020053" y="3798995"/>
            <a:ext cx="2133600" cy="1219200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  <a:effectLst>
            <a:glow rad="101600">
              <a:schemeClr val="bg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18" descr="2013-07-11_11-28-14.png">
            <a:extLst>
              <a:ext uri="{FF2B5EF4-FFF2-40B4-BE49-F238E27FC236}">
                <a16:creationId xmlns:a16="http://schemas.microsoft.com/office/drawing/2014/main" id="{4E718185-E8BC-5C46-8403-70BFFE102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19" y="5621627"/>
            <a:ext cx="1064594" cy="876724"/>
          </a:xfrm>
          <a:prstGeom prst="rect">
            <a:avLst/>
          </a:prstGeom>
        </p:spPr>
      </p:pic>
      <p:sp>
        <p:nvSpPr>
          <p:cNvPr id="31" name="TextBox 19">
            <a:extLst>
              <a:ext uri="{FF2B5EF4-FFF2-40B4-BE49-F238E27FC236}">
                <a16:creationId xmlns:a16="http://schemas.microsoft.com/office/drawing/2014/main" id="{DB5A9A5A-7351-FB45-B607-DDDB3DF05A47}"/>
              </a:ext>
            </a:extLst>
          </p:cNvPr>
          <p:cNvSpPr txBox="1"/>
          <p:nvPr/>
        </p:nvSpPr>
        <p:spPr>
          <a:xfrm>
            <a:off x="1891985" y="5955346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Spinal Cord</a:t>
            </a: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609FC6A0-1EBF-AE4C-8C67-26E8B7AEC369}"/>
              </a:ext>
            </a:extLst>
          </p:cNvPr>
          <p:cNvCxnSpPr>
            <a:cxnSpLocks/>
          </p:cNvCxnSpPr>
          <p:nvPr/>
        </p:nvCxnSpPr>
        <p:spPr>
          <a:xfrm flipV="1">
            <a:off x="4107898" y="5627795"/>
            <a:ext cx="1893355" cy="379511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  <a:effectLst>
            <a:glow rad="101600">
              <a:schemeClr val="bg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F136D2-7F23-664B-A593-05EEE5019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9712" y="5583801"/>
            <a:ext cx="2352111" cy="852214"/>
          </a:xfrm>
          <a:prstGeom prst="rect">
            <a:avLst/>
          </a:prstGeom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2A3F6FD9-5008-4D42-B1D5-9428A0D0E2C8}"/>
              </a:ext>
            </a:extLst>
          </p:cNvPr>
          <p:cNvSpPr txBox="1"/>
          <p:nvPr/>
        </p:nvSpPr>
        <p:spPr>
          <a:xfrm>
            <a:off x="7198986" y="4164230"/>
            <a:ext cx="222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15. Solitary nucleus (NTS)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6884BFE1-A9FC-764B-86AB-0A752A6A113C}"/>
              </a:ext>
            </a:extLst>
          </p:cNvPr>
          <p:cNvSpPr txBox="1"/>
          <p:nvPr/>
        </p:nvSpPr>
        <p:spPr>
          <a:xfrm>
            <a:off x="6402552" y="3532295"/>
            <a:ext cx="199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effectLst>
                  <a:glow rad="101600">
                    <a:schemeClr val="bg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12. DMN of </a:t>
            </a:r>
            <a:r>
              <a:rPr 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Vagus</a:t>
            </a: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(X)</a:t>
            </a:r>
          </a:p>
        </p:txBody>
      </p:sp>
    </p:spTree>
    <p:extLst>
      <p:ext uri="{BB962C8B-B14F-4D97-AF65-F5344CB8AC3E}">
        <p14:creationId xmlns:p14="http://schemas.microsoft.com/office/powerpoint/2010/main" val="23034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9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Key nuclei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D243F1C7-66FF-C042-AC1E-70C4ED36B9AB}"/>
              </a:ext>
            </a:extLst>
          </p:cNvPr>
          <p:cNvSpPr txBox="1"/>
          <p:nvPr/>
        </p:nvSpPr>
        <p:spPr>
          <a:xfrm>
            <a:off x="949711" y="1245292"/>
            <a:ext cx="634142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1600" dirty="0" err="1">
                <a:solidFill>
                  <a:srgbClr val="00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Viscerosensory</a:t>
            </a:r>
            <a:endParaRPr lang="en-US" sz="1600" dirty="0">
              <a:solidFill>
                <a:srgbClr val="00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latinLnBrk="0"/>
            <a:endParaRPr lang="en-US" sz="8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Nucleus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tractus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solitarius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(NTS):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viscerosensation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, taste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Parabrachial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complex (PB):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viscerosensation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, visceral pain</a:t>
            </a:r>
          </a:p>
          <a:p>
            <a:pPr latinLnBrk="0"/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latinLnBrk="0"/>
            <a:r>
              <a:rPr lang="en-US" sz="1600" dirty="0" err="1">
                <a:solidFill>
                  <a:srgbClr val="00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  <a:endParaRPr lang="en-US" sz="1600" dirty="0">
              <a:solidFill>
                <a:srgbClr val="0000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latinLnBrk="0"/>
            <a:endParaRPr lang="en-US" sz="8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Dorsal motor nucleus of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vagus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(DMN-X):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, glands, organs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Nucleus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ambiguus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: Cardiovascular regulation, other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immunoregulatory</a:t>
            </a:r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Rostral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ventrolateral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medulla (RVLM): Cardiovascular regulation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Facial nucleus: Automatic facial expressions</a:t>
            </a:r>
          </a:p>
          <a:p>
            <a:pPr latinLnBrk="0"/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latinLnBrk="0"/>
            <a:r>
              <a:rPr lang="en-US" sz="1600" dirty="0">
                <a:solidFill>
                  <a:srgbClr val="0000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Descending sensory modulation</a:t>
            </a:r>
          </a:p>
          <a:p>
            <a:pPr latinLnBrk="0"/>
            <a:endParaRPr lang="en-US" sz="8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Rostral ventral medulla (RVM): Regulation (up/down) of pain-related (nociceptive) input</a:t>
            </a:r>
          </a:p>
          <a:p>
            <a:pPr latinLnBrk="0"/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0181D5-558C-9149-B6B3-ADD878E49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207" y="745828"/>
            <a:ext cx="3603574" cy="465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F459F-E62D-7046-9F5D-9839DAF5C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02" y="2108938"/>
            <a:ext cx="3530403" cy="405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4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07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Sympathetic and parasympathetic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3" name="Picture 2" descr="BIOPSYCHOLOGY7e-Fig-02-11-0.jpg">
            <a:extLst>
              <a:ext uri="{FF2B5EF4-FFF2-40B4-BE49-F238E27FC236}">
                <a16:creationId xmlns:a16="http://schemas.microsoft.com/office/drawing/2014/main" id="{069791B1-5B92-EC49-9059-33C97848E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0" y="993227"/>
            <a:ext cx="5048080" cy="539180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5A28FBD3-00ED-D44D-90BA-81D46D24B0A5}"/>
              </a:ext>
            </a:extLst>
          </p:cNvPr>
          <p:cNvSpPr txBox="1"/>
          <p:nvPr/>
        </p:nvSpPr>
        <p:spPr>
          <a:xfrm>
            <a:off x="5956737" y="2351689"/>
            <a:ext cx="6064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and parasympathetic divisions are generally opposing: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-&gt; epinephrine and norepinephrine (NE)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-&gt; acetylcholine (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ACh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)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5661945-E3B6-654D-B276-DF337F8034A7}"/>
              </a:ext>
            </a:extLst>
          </p:cNvPr>
          <p:cNvSpPr txBox="1"/>
          <p:nvPr/>
        </p:nvSpPr>
        <p:spPr>
          <a:xfrm>
            <a:off x="5972503" y="1187552"/>
            <a:ext cx="36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Vagus</a:t>
            </a:r>
            <a:r>
              <a:rPr 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(X): </a:t>
            </a:r>
          </a:p>
          <a:p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 very important role in innervation of organs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9FA64C2-19AC-604D-83BE-C1DF48FD739B}"/>
              </a:ext>
            </a:extLst>
          </p:cNvPr>
          <p:cNvCxnSpPr/>
          <p:nvPr/>
        </p:nvCxnSpPr>
        <p:spPr>
          <a:xfrm flipH="1">
            <a:off x="4895194" y="1501791"/>
            <a:ext cx="1077309" cy="6152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D8083E3-490F-3747-9EF4-C2516E8F7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791" y="3664363"/>
            <a:ext cx="2771597" cy="2854578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65802CEE-C96E-614E-8E21-3263F550854F}"/>
              </a:ext>
            </a:extLst>
          </p:cNvPr>
          <p:cNvSpPr txBox="1"/>
          <p:nvPr/>
        </p:nvSpPr>
        <p:spPr>
          <a:xfrm>
            <a:off x="5972503" y="3917614"/>
            <a:ext cx="3620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Vagus</a:t>
            </a: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nerve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increase parasympathetic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intractable epilepsy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8618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74C28-ADC9-E340-BE32-8CAF86C6F091}"/>
              </a:ext>
            </a:extLst>
          </p:cNvPr>
          <p:cNvSpPr/>
          <p:nvPr/>
        </p:nvSpPr>
        <p:spPr>
          <a:xfrm>
            <a:off x="216491" y="222608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Let’s start with the big picture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0A3350-0ED6-0043-B3C0-6AA249DD67A9}"/>
              </a:ext>
            </a:extLst>
          </p:cNvPr>
          <p:cNvGrpSpPr/>
          <p:nvPr/>
        </p:nvGrpSpPr>
        <p:grpSpPr>
          <a:xfrm>
            <a:off x="552367" y="1459047"/>
            <a:ext cx="5543633" cy="3637608"/>
            <a:chOff x="552367" y="1459047"/>
            <a:chExt cx="5543633" cy="363760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73038CC-44BA-3549-B94E-92557C936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055" y="2089980"/>
              <a:ext cx="3619500" cy="30066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ECD754-4D94-CC40-88A8-2E4708027246}"/>
                </a:ext>
              </a:extLst>
            </p:cNvPr>
            <p:cNvSpPr/>
            <p:nvPr/>
          </p:nvSpPr>
          <p:spPr>
            <a:xfrm>
              <a:off x="552367" y="1459047"/>
              <a:ext cx="5543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DXPnMStd" panose="02020600000000000000" pitchFamily="18" charset="-127"/>
                  <a:ea typeface="DXPnMStd" panose="02020600000000000000" pitchFamily="18" charset="-127"/>
                  <a:cs typeface="Seravek" charset="0"/>
                </a:rPr>
                <a:t>Marr’s three level of analysis (or level of </a:t>
              </a:r>
              <a:r>
                <a:rPr lang="en-US" altLang="ko-KR" b="1" dirty="0">
                  <a:latin typeface="DXPnMStd" panose="02020600000000000000" pitchFamily="18" charset="-127"/>
                  <a:ea typeface="DXPnMStd" panose="02020600000000000000" pitchFamily="18" charset="-127"/>
                  <a:cs typeface="Seravek" charset="0"/>
                </a:rPr>
                <a:t>abstraction</a:t>
              </a:r>
              <a:r>
                <a:rPr lang="en-US" altLang="ko-KR" dirty="0">
                  <a:latin typeface="DXPnMStd" panose="02020600000000000000" pitchFamily="18" charset="-127"/>
                  <a:ea typeface="DXPnMStd" panose="02020600000000000000" pitchFamily="18" charset="-127"/>
                  <a:cs typeface="Seravek" charset="0"/>
                </a:rPr>
                <a:t>)</a:t>
              </a:r>
              <a:endParaRPr lang="ko-KR" altLang="en-US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AC748-A091-4D47-904C-38518F4A09FD}"/>
              </a:ext>
            </a:extLst>
          </p:cNvPr>
          <p:cNvSpPr/>
          <p:nvPr/>
        </p:nvSpPr>
        <p:spPr>
          <a:xfrm>
            <a:off x="4258373" y="6479874"/>
            <a:ext cx="2030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latin typeface="Seravek" panose="020B0503040000020004" pitchFamily="34" charset="0"/>
              </a:rPr>
              <a:t>Krakauer et al., 2017, </a:t>
            </a:r>
            <a:r>
              <a:rPr lang="en" altLang="ko-Kore-KR" sz="1200" i="1" dirty="0">
                <a:latin typeface="Seravek" panose="020B0503040000020004" pitchFamily="34" charset="0"/>
              </a:rPr>
              <a:t>Neuron</a:t>
            </a:r>
            <a:endParaRPr lang="ko-Kore-KR" altLang="en-US" sz="1200" i="1" dirty="0">
              <a:latin typeface="Seravek" panose="020B05030400000200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561E6-4C14-844A-B754-D2D67B075068}"/>
              </a:ext>
            </a:extLst>
          </p:cNvPr>
          <p:cNvGrpSpPr/>
          <p:nvPr/>
        </p:nvGrpSpPr>
        <p:grpSpPr>
          <a:xfrm>
            <a:off x="4421146" y="2283548"/>
            <a:ext cx="3009729" cy="369332"/>
            <a:chOff x="4421146" y="2283548"/>
            <a:chExt cx="300972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261D8C-2E54-AA49-9A83-7EC525E9C4C9}"/>
                </a:ext>
              </a:extLst>
            </p:cNvPr>
            <p:cNvSpPr txBox="1"/>
            <p:nvPr/>
          </p:nvSpPr>
          <p:spPr>
            <a:xfrm>
              <a:off x="5032398" y="2283548"/>
              <a:ext cx="2398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XPnMStd" panose="02020600000000000000" pitchFamily="18" charset="-127"/>
                  <a:ea typeface="DXPnMStd" panose="02020600000000000000" pitchFamily="18" charset="-127"/>
                </a:rPr>
                <a:t>Functional, ecological</a:t>
              </a:r>
              <a:endParaRPr kumimoji="1" lang="ko-Kore-KR" altLang="en-US" dirty="0">
                <a:latin typeface="DXPnMStd" panose="02020600000000000000" pitchFamily="18" charset="-127"/>
                <a:ea typeface="DXPnMStd" panose="02020600000000000000" pitchFamily="18" charset="-127"/>
              </a:endParaRPr>
            </a:p>
          </p:txBody>
        </p:sp>
        <p:sp>
          <p:nvSpPr>
            <p:cNvPr id="10" name="오른쪽 화살표[R] 9">
              <a:extLst>
                <a:ext uri="{FF2B5EF4-FFF2-40B4-BE49-F238E27FC236}">
                  <a16:creationId xmlns:a16="http://schemas.microsoft.com/office/drawing/2014/main" id="{81F0FA47-B394-104A-9E3F-9333A88B4A38}"/>
                </a:ext>
              </a:extLst>
            </p:cNvPr>
            <p:cNvSpPr/>
            <p:nvPr/>
          </p:nvSpPr>
          <p:spPr>
            <a:xfrm>
              <a:off x="4421146" y="2329715"/>
              <a:ext cx="508661" cy="276999"/>
            </a:xfrm>
            <a:prstGeom prst="rightArrow">
              <a:avLst>
                <a:gd name="adj1" fmla="val 50000"/>
                <a:gd name="adj2" fmla="val 7333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7700A2-E6C9-C94B-96E2-A2F0592EF2E3}"/>
              </a:ext>
            </a:extLst>
          </p:cNvPr>
          <p:cNvGrpSpPr/>
          <p:nvPr/>
        </p:nvGrpSpPr>
        <p:grpSpPr>
          <a:xfrm>
            <a:off x="4421146" y="2730045"/>
            <a:ext cx="3592453" cy="369332"/>
            <a:chOff x="4421146" y="2730045"/>
            <a:chExt cx="359245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DA1CF6-40FF-844A-A537-B756FF0286FD}"/>
                </a:ext>
              </a:extLst>
            </p:cNvPr>
            <p:cNvSpPr txBox="1"/>
            <p:nvPr/>
          </p:nvSpPr>
          <p:spPr>
            <a:xfrm>
              <a:off x="5032398" y="2730045"/>
              <a:ext cx="2981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XPnMStd" panose="02020600000000000000" pitchFamily="18" charset="-127"/>
                  <a:ea typeface="DXPnMStd" panose="02020600000000000000" pitchFamily="18" charset="-127"/>
                </a:rPr>
                <a:t>Algorithmic, computational</a:t>
              </a:r>
              <a:endParaRPr kumimoji="1" lang="ko-Kore-KR" altLang="en-US" dirty="0">
                <a:latin typeface="DXPnMStd" panose="02020600000000000000" pitchFamily="18" charset="-127"/>
                <a:ea typeface="DXPnMStd" panose="02020600000000000000" pitchFamily="18" charset="-127"/>
              </a:endParaRPr>
            </a:p>
          </p:txBody>
        </p: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7ABE2D9A-EDB6-354F-A91C-9547BB367B7D}"/>
                </a:ext>
              </a:extLst>
            </p:cNvPr>
            <p:cNvSpPr/>
            <p:nvPr/>
          </p:nvSpPr>
          <p:spPr>
            <a:xfrm>
              <a:off x="4421146" y="2776212"/>
              <a:ext cx="508661" cy="276999"/>
            </a:xfrm>
            <a:prstGeom prst="rightArrow">
              <a:avLst>
                <a:gd name="adj1" fmla="val 50000"/>
                <a:gd name="adj2" fmla="val 7333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D37E0F-23FD-1149-8420-93FCE9592FE4}"/>
              </a:ext>
            </a:extLst>
          </p:cNvPr>
          <p:cNvGrpSpPr/>
          <p:nvPr/>
        </p:nvGrpSpPr>
        <p:grpSpPr>
          <a:xfrm>
            <a:off x="4421146" y="3155707"/>
            <a:ext cx="4137667" cy="369332"/>
            <a:chOff x="4421146" y="3155707"/>
            <a:chExt cx="413766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61E81-482A-294D-BAD8-39E7AE7A2DB0}"/>
                </a:ext>
              </a:extLst>
            </p:cNvPr>
            <p:cNvSpPr txBox="1"/>
            <p:nvPr/>
          </p:nvSpPr>
          <p:spPr>
            <a:xfrm>
              <a:off x="5032398" y="3155707"/>
              <a:ext cx="3526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XPnMStd" panose="02020600000000000000" pitchFamily="18" charset="-127"/>
                  <a:ea typeface="DXPnMStd" panose="02020600000000000000" pitchFamily="18" charset="-127"/>
                </a:rPr>
                <a:t>Implementation, neurobiological</a:t>
              </a:r>
              <a:endParaRPr kumimoji="1" lang="ko-Kore-KR" altLang="en-US" dirty="0">
                <a:latin typeface="DXPnMStd" panose="02020600000000000000" pitchFamily="18" charset="-127"/>
                <a:ea typeface="DXPnMStd" panose="02020600000000000000" pitchFamily="18" charset="-127"/>
              </a:endParaRPr>
            </a:p>
          </p:txBody>
        </p:sp>
        <p:sp>
          <p:nvSpPr>
            <p:cNvPr id="25" name="오른쪽 화살표[R] 24">
              <a:extLst>
                <a:ext uri="{FF2B5EF4-FFF2-40B4-BE49-F238E27FC236}">
                  <a16:creationId xmlns:a16="http://schemas.microsoft.com/office/drawing/2014/main" id="{3DB97E13-D44A-5D48-900D-F2E2311313C1}"/>
                </a:ext>
              </a:extLst>
            </p:cNvPr>
            <p:cNvSpPr/>
            <p:nvPr/>
          </p:nvSpPr>
          <p:spPr>
            <a:xfrm>
              <a:off x="4421146" y="3201874"/>
              <a:ext cx="508661" cy="276999"/>
            </a:xfrm>
            <a:prstGeom prst="rightArrow">
              <a:avLst>
                <a:gd name="adj1" fmla="val 50000"/>
                <a:gd name="adj2" fmla="val 7333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52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228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ANS pharmacology I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5DF51BAE-BF1E-864B-8B9D-D263063F319D}"/>
              </a:ext>
            </a:extLst>
          </p:cNvPr>
          <p:cNvSpPr txBox="1"/>
          <p:nvPr/>
        </p:nvSpPr>
        <p:spPr>
          <a:xfrm>
            <a:off x="546755" y="1020567"/>
            <a:ext cx="6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Norepinephrine (NE) effects on multiple systems</a:t>
            </a:r>
          </a:p>
        </p:txBody>
      </p:sp>
      <p:pic>
        <p:nvPicPr>
          <p:cNvPr id="19" name="Picture 1" descr="droppedImage.pdf">
            <a:extLst>
              <a:ext uri="{FF2B5EF4-FFF2-40B4-BE49-F238E27FC236}">
                <a16:creationId xmlns:a16="http://schemas.microsoft.com/office/drawing/2014/main" id="{AC2311C4-9ADE-0A4B-8169-D1512E7E5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73" y="1547641"/>
            <a:ext cx="3457413" cy="22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4C2CC1CF-839A-FA48-AD6B-F8D718657F57}"/>
              </a:ext>
            </a:extLst>
          </p:cNvPr>
          <p:cNvSpPr txBox="1"/>
          <p:nvPr/>
        </p:nvSpPr>
        <p:spPr>
          <a:xfrm>
            <a:off x="748233" y="5221172"/>
            <a:ext cx="71019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Drug effects are complex: Receptors have different effects in multiple organs</a:t>
            </a:r>
          </a:p>
          <a:p>
            <a:pPr marL="268288" indent="-2682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NE alpha and beta antagonists (“beta blockers”) are given for hypertension</a:t>
            </a:r>
          </a:p>
        </p:txBody>
      </p:sp>
      <p:pic>
        <p:nvPicPr>
          <p:cNvPr id="22" name="Picture 2" descr="2014-08-26_00-51-29.png">
            <a:extLst>
              <a:ext uri="{FF2B5EF4-FFF2-40B4-BE49-F238E27FC236}">
                <a16:creationId xmlns:a16="http://schemas.microsoft.com/office/drawing/2014/main" id="{0C4F4EC7-D28A-854B-A1F7-3D1EDCB3C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53" y="1303177"/>
            <a:ext cx="6328083" cy="35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87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Example: beta blockers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B6BA99AB-8810-EA42-9CBE-6FEF5CAC56A6}"/>
              </a:ext>
            </a:extLst>
          </p:cNvPr>
          <p:cNvSpPr txBox="1"/>
          <p:nvPr/>
        </p:nvSpPr>
        <p:spPr>
          <a:xfrm>
            <a:off x="811552" y="997403"/>
            <a:ext cx="700223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2250" indent="-2222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Many “…</a:t>
            </a:r>
            <a:r>
              <a:rPr 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lol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” drugs: e.g., propranolol</a:t>
            </a:r>
          </a:p>
          <a:p>
            <a:pPr marL="222250" indent="-2222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Relatively selective (or nonselective) for different receptor subtypes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E61CC1-713F-4B42-AC74-918CB4CDF4B7}"/>
              </a:ext>
            </a:extLst>
          </p:cNvPr>
          <p:cNvGrpSpPr/>
          <p:nvPr/>
        </p:nvGrpSpPr>
        <p:grpSpPr>
          <a:xfrm>
            <a:off x="2043792" y="2467076"/>
            <a:ext cx="8909912" cy="3320773"/>
            <a:chOff x="2060105" y="2800290"/>
            <a:chExt cx="8909912" cy="3320773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CA33B43-0AAD-C84E-BA1E-D8BFA550C7CA}"/>
                </a:ext>
              </a:extLst>
            </p:cNvPr>
            <p:cNvSpPr txBox="1"/>
            <p:nvPr/>
          </p:nvSpPr>
          <p:spPr>
            <a:xfrm>
              <a:off x="2250067" y="4806446"/>
              <a:ext cx="1305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propranolol</a:t>
              </a: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5EE5E4B-74ED-4942-95F3-28D93F891AC9}"/>
                </a:ext>
              </a:extLst>
            </p:cNvPr>
            <p:cNvSpPr txBox="1"/>
            <p:nvPr/>
          </p:nvSpPr>
          <p:spPr>
            <a:xfrm>
              <a:off x="4572000" y="4419600"/>
              <a:ext cx="3914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b1</a:t>
              </a: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57C74ABC-7AEE-D64C-BBCB-B2591D18DA19}"/>
                </a:ext>
              </a:extLst>
            </p:cNvPr>
            <p:cNvSpPr txBox="1"/>
            <p:nvPr/>
          </p:nvSpPr>
          <p:spPr>
            <a:xfrm>
              <a:off x="4572000" y="4953000"/>
              <a:ext cx="4459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b2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E0B0C2CB-E884-4C4E-A1FF-AD44D6072892}"/>
                </a:ext>
              </a:extLst>
            </p:cNvPr>
            <p:cNvSpPr txBox="1"/>
            <p:nvPr/>
          </p:nvSpPr>
          <p:spPr>
            <a:xfrm>
              <a:off x="4572000" y="5486400"/>
              <a:ext cx="4459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b3</a:t>
              </a: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27E5DC12-DE60-8D42-90B7-A1FA6604D17B}"/>
                </a:ext>
              </a:extLst>
            </p:cNvPr>
            <p:cNvSpPr txBox="1"/>
            <p:nvPr/>
          </p:nvSpPr>
          <p:spPr>
            <a:xfrm>
              <a:off x="7696201" y="5486400"/>
              <a:ext cx="135389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Weight gain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6571D2E5-F5F8-EC41-A297-B79F9DABD145}"/>
                </a:ext>
              </a:extLst>
            </p:cNvPr>
            <p:cNvSpPr txBox="1"/>
            <p:nvPr/>
          </p:nvSpPr>
          <p:spPr>
            <a:xfrm>
              <a:off x="5759707" y="5474732"/>
              <a:ext cx="1828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Fat cells </a:t>
              </a:r>
              <a:b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</a:br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(adipocytes)</a:t>
              </a:r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D95AD94D-5906-6647-8DE2-34D3417421B7}"/>
                </a:ext>
              </a:extLst>
            </p:cNvPr>
            <p:cNvSpPr txBox="1"/>
            <p:nvPr/>
          </p:nvSpPr>
          <p:spPr>
            <a:xfrm>
              <a:off x="5791200" y="4343400"/>
              <a:ext cx="18288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heart</a:t>
              </a: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50BC9FC5-B0C3-C94C-BF97-FD6CD22B411F}"/>
                </a:ext>
              </a:extLst>
            </p:cNvPr>
            <p:cNvSpPr txBox="1"/>
            <p:nvPr/>
          </p:nvSpPr>
          <p:spPr>
            <a:xfrm>
              <a:off x="3848323" y="4038600"/>
              <a:ext cx="28194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 NE receptor</a:t>
              </a:r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949EA2D9-38AC-AB40-8C4B-D18FA5201C2F}"/>
                </a:ext>
              </a:extLst>
            </p:cNvPr>
            <p:cNvSpPr txBox="1"/>
            <p:nvPr/>
          </p:nvSpPr>
          <p:spPr>
            <a:xfrm>
              <a:off x="7429946" y="4289167"/>
              <a:ext cx="35400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Bradycardia</a:t>
              </a:r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 (slower heart rate)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56A280DF-1A57-D94C-B17C-F18F9F135FD8}"/>
                </a:ext>
              </a:extLst>
            </p:cNvPr>
            <p:cNvSpPr txBox="1"/>
            <p:nvPr/>
          </p:nvSpPr>
          <p:spPr>
            <a:xfrm>
              <a:off x="5791200" y="4953000"/>
              <a:ext cx="18288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bronchi</a:t>
              </a:r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C93E9EBA-09D8-A243-A144-AC84990EFB5F}"/>
                </a:ext>
              </a:extLst>
            </p:cNvPr>
            <p:cNvSpPr txBox="1"/>
            <p:nvPr/>
          </p:nvSpPr>
          <p:spPr>
            <a:xfrm>
              <a:off x="7588507" y="4909066"/>
              <a:ext cx="2362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Airway constriction</a:t>
              </a:r>
            </a:p>
          </p:txBody>
        </p:sp>
        <p:cxnSp>
          <p:nvCxnSpPr>
            <p:cNvPr id="31" name="Straight Arrow Connector 16">
              <a:extLst>
                <a:ext uri="{FF2B5EF4-FFF2-40B4-BE49-F238E27FC236}">
                  <a16:creationId xmlns:a16="http://schemas.microsoft.com/office/drawing/2014/main" id="{234C2167-C4EF-AC48-A541-C6E3AD0709B4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3555874" y="4604266"/>
              <a:ext cx="1016126" cy="38684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7">
              <a:extLst>
                <a:ext uri="{FF2B5EF4-FFF2-40B4-BE49-F238E27FC236}">
                  <a16:creationId xmlns:a16="http://schemas.microsoft.com/office/drawing/2014/main" id="{673DC6FF-E60E-0541-87C4-ECA97BDAFF91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3567118" y="5096654"/>
              <a:ext cx="1004882" cy="410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9">
              <a:extLst>
                <a:ext uri="{FF2B5EF4-FFF2-40B4-BE49-F238E27FC236}">
                  <a16:creationId xmlns:a16="http://schemas.microsoft.com/office/drawing/2014/main" id="{A28BF90D-9E69-6E4D-AB7A-3B862C632C6C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537072" y="5208731"/>
              <a:ext cx="1034928" cy="46233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22">
              <a:extLst>
                <a:ext uri="{FF2B5EF4-FFF2-40B4-BE49-F238E27FC236}">
                  <a16:creationId xmlns:a16="http://schemas.microsoft.com/office/drawing/2014/main" id="{ABCC58F5-3673-794D-AB6A-179F54DD9DBC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 flipV="1">
              <a:off x="4963454" y="4528066"/>
              <a:ext cx="827746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3">
              <a:extLst>
                <a:ext uri="{FF2B5EF4-FFF2-40B4-BE49-F238E27FC236}">
                  <a16:creationId xmlns:a16="http://schemas.microsoft.com/office/drawing/2014/main" id="{30F142AA-26EB-AA4B-A332-34BA589BB7C0}"/>
                </a:ext>
              </a:extLst>
            </p:cNvPr>
            <p:cNvCxnSpPr/>
            <p:nvPr/>
          </p:nvCxnSpPr>
          <p:spPr>
            <a:xfrm flipV="1">
              <a:off x="5029200" y="51054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24">
              <a:extLst>
                <a:ext uri="{FF2B5EF4-FFF2-40B4-BE49-F238E27FC236}">
                  <a16:creationId xmlns:a16="http://schemas.microsoft.com/office/drawing/2014/main" id="{1B4E28E1-D3AF-AB47-BD3B-38E32A82E0D4}"/>
                </a:ext>
              </a:extLst>
            </p:cNvPr>
            <p:cNvCxnSpPr/>
            <p:nvPr/>
          </p:nvCxnSpPr>
          <p:spPr>
            <a:xfrm flipV="1">
              <a:off x="5029200" y="56388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5">
              <a:extLst>
                <a:ext uri="{FF2B5EF4-FFF2-40B4-BE49-F238E27FC236}">
                  <a16:creationId xmlns:a16="http://schemas.microsoft.com/office/drawing/2014/main" id="{0DB0FEC7-9037-864D-9BEE-218561205AEC}"/>
                </a:ext>
              </a:extLst>
            </p:cNvPr>
            <p:cNvCxnSpPr/>
            <p:nvPr/>
          </p:nvCxnSpPr>
          <p:spPr>
            <a:xfrm flipV="1">
              <a:off x="6629400" y="44958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26">
              <a:extLst>
                <a:ext uri="{FF2B5EF4-FFF2-40B4-BE49-F238E27FC236}">
                  <a16:creationId xmlns:a16="http://schemas.microsoft.com/office/drawing/2014/main" id="{8E570476-E2E9-E74F-BA99-1A67A265B146}"/>
                </a:ext>
              </a:extLst>
            </p:cNvPr>
            <p:cNvCxnSpPr/>
            <p:nvPr/>
          </p:nvCxnSpPr>
          <p:spPr>
            <a:xfrm flipV="1">
              <a:off x="6781800" y="51054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27">
              <a:extLst>
                <a:ext uri="{FF2B5EF4-FFF2-40B4-BE49-F238E27FC236}">
                  <a16:creationId xmlns:a16="http://schemas.microsoft.com/office/drawing/2014/main" id="{B0B41480-5EF1-3149-835A-7158929DAEED}"/>
                </a:ext>
              </a:extLst>
            </p:cNvPr>
            <p:cNvCxnSpPr/>
            <p:nvPr/>
          </p:nvCxnSpPr>
          <p:spPr>
            <a:xfrm flipV="1">
              <a:off x="6858000" y="56388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27FF5B1E-A68A-844F-A655-B389CD6D6960}"/>
                </a:ext>
              </a:extLst>
            </p:cNvPr>
            <p:cNvSpPr txBox="1"/>
            <p:nvPr/>
          </p:nvSpPr>
          <p:spPr>
            <a:xfrm>
              <a:off x="2060105" y="2809759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Central NE receptor</a:t>
              </a:r>
            </a:p>
          </p:txBody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B0820ED4-118F-EC42-BD01-6C44BBA32F17}"/>
                </a:ext>
              </a:extLst>
            </p:cNvPr>
            <p:cNvSpPr txBox="1"/>
            <p:nvPr/>
          </p:nvSpPr>
          <p:spPr>
            <a:xfrm>
              <a:off x="4572000" y="2800290"/>
              <a:ext cx="3914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b1</a:t>
              </a:r>
            </a:p>
          </p:txBody>
        </p: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A72C0E84-538A-E045-A239-3D8EE63D44EA}"/>
                </a:ext>
              </a:extLst>
            </p:cNvPr>
            <p:cNvSpPr txBox="1"/>
            <p:nvPr/>
          </p:nvSpPr>
          <p:spPr>
            <a:xfrm>
              <a:off x="4572000" y="3200400"/>
              <a:ext cx="4459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b2</a:t>
              </a:r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7ADD5DB1-2F05-1D42-982C-F8E4F35527A0}"/>
                </a:ext>
              </a:extLst>
            </p:cNvPr>
            <p:cNvSpPr txBox="1"/>
            <p:nvPr/>
          </p:nvSpPr>
          <p:spPr>
            <a:xfrm>
              <a:off x="4572000" y="3581400"/>
              <a:ext cx="4459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b3</a:t>
              </a: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D1594DC-5D3A-CB45-B250-745018C6A436}"/>
                </a:ext>
              </a:extLst>
            </p:cNvPr>
            <p:cNvSpPr/>
            <p:nvPr/>
          </p:nvSpPr>
          <p:spPr>
            <a:xfrm>
              <a:off x="3086100" y="3073400"/>
              <a:ext cx="1447800" cy="1625600"/>
            </a:xfrm>
            <a:custGeom>
              <a:avLst/>
              <a:gdLst>
                <a:gd name="connsiteX0" fmla="*/ 0 w 1447800"/>
                <a:gd name="connsiteY0" fmla="*/ 1625600 h 1625600"/>
                <a:gd name="connsiteX1" fmla="*/ 139700 w 1447800"/>
                <a:gd name="connsiteY1" fmla="*/ 1155700 h 1625600"/>
                <a:gd name="connsiteX2" fmla="*/ 622300 w 1447800"/>
                <a:gd name="connsiteY2" fmla="*/ 939800 h 1625600"/>
                <a:gd name="connsiteX3" fmla="*/ 711200 w 1447800"/>
                <a:gd name="connsiteY3" fmla="*/ 469900 h 1625600"/>
                <a:gd name="connsiteX4" fmla="*/ 1447800 w 1447800"/>
                <a:gd name="connsiteY4" fmla="*/ 0 h 1625600"/>
                <a:gd name="connsiteX0" fmla="*/ 0 w 1447800"/>
                <a:gd name="connsiteY0" fmla="*/ 1625600 h 1625600"/>
                <a:gd name="connsiteX1" fmla="*/ 139700 w 1447800"/>
                <a:gd name="connsiteY1" fmla="*/ 1155700 h 1625600"/>
                <a:gd name="connsiteX2" fmla="*/ 622300 w 1447800"/>
                <a:gd name="connsiteY2" fmla="*/ 939800 h 1625600"/>
                <a:gd name="connsiteX3" fmla="*/ 635000 w 1447800"/>
                <a:gd name="connsiteY3" fmla="*/ 698500 h 1625600"/>
                <a:gd name="connsiteX4" fmla="*/ 711200 w 1447800"/>
                <a:gd name="connsiteY4" fmla="*/ 469900 h 1625600"/>
                <a:gd name="connsiteX5" fmla="*/ 1447800 w 1447800"/>
                <a:gd name="connsiteY5" fmla="*/ 0 h 1625600"/>
                <a:gd name="connsiteX0" fmla="*/ 0 w 1447800"/>
                <a:gd name="connsiteY0" fmla="*/ 1625600 h 1625600"/>
                <a:gd name="connsiteX1" fmla="*/ 139700 w 1447800"/>
                <a:gd name="connsiteY1" fmla="*/ 1155700 h 1625600"/>
                <a:gd name="connsiteX2" fmla="*/ 622300 w 1447800"/>
                <a:gd name="connsiteY2" fmla="*/ 939800 h 1625600"/>
                <a:gd name="connsiteX3" fmla="*/ 635000 w 1447800"/>
                <a:gd name="connsiteY3" fmla="*/ 698500 h 1625600"/>
                <a:gd name="connsiteX4" fmla="*/ 711200 w 1447800"/>
                <a:gd name="connsiteY4" fmla="*/ 469900 h 1625600"/>
                <a:gd name="connsiteX5" fmla="*/ 1447800 w 1447800"/>
                <a:gd name="connsiteY5" fmla="*/ 0 h 1625600"/>
                <a:gd name="connsiteX0" fmla="*/ 0 w 1447800"/>
                <a:gd name="connsiteY0" fmla="*/ 1625600 h 1625600"/>
                <a:gd name="connsiteX1" fmla="*/ 139700 w 1447800"/>
                <a:gd name="connsiteY1" fmla="*/ 1155700 h 1625600"/>
                <a:gd name="connsiteX2" fmla="*/ 622300 w 1447800"/>
                <a:gd name="connsiteY2" fmla="*/ 939800 h 1625600"/>
                <a:gd name="connsiteX3" fmla="*/ 635000 w 1447800"/>
                <a:gd name="connsiteY3" fmla="*/ 698500 h 1625600"/>
                <a:gd name="connsiteX4" fmla="*/ 711200 w 1447800"/>
                <a:gd name="connsiteY4" fmla="*/ 469900 h 1625600"/>
                <a:gd name="connsiteX5" fmla="*/ 1447800 w 1447800"/>
                <a:gd name="connsiteY5" fmla="*/ 0 h 1625600"/>
                <a:gd name="connsiteX0" fmla="*/ 0 w 1447800"/>
                <a:gd name="connsiteY0" fmla="*/ 1625600 h 1625600"/>
                <a:gd name="connsiteX1" fmla="*/ 139700 w 1447800"/>
                <a:gd name="connsiteY1" fmla="*/ 1155700 h 1625600"/>
                <a:gd name="connsiteX2" fmla="*/ 622300 w 1447800"/>
                <a:gd name="connsiteY2" fmla="*/ 939800 h 1625600"/>
                <a:gd name="connsiteX3" fmla="*/ 635000 w 1447800"/>
                <a:gd name="connsiteY3" fmla="*/ 698500 h 1625600"/>
                <a:gd name="connsiteX4" fmla="*/ 711200 w 1447800"/>
                <a:gd name="connsiteY4" fmla="*/ 469900 h 1625600"/>
                <a:gd name="connsiteX5" fmla="*/ 1447800 w 1447800"/>
                <a:gd name="connsiteY5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7800" h="1625600">
                  <a:moveTo>
                    <a:pt x="0" y="1625600"/>
                  </a:moveTo>
                  <a:cubicBezTo>
                    <a:pt x="46567" y="1468967"/>
                    <a:pt x="35983" y="1270000"/>
                    <a:pt x="139700" y="1155700"/>
                  </a:cubicBezTo>
                  <a:cubicBezTo>
                    <a:pt x="243417" y="1041400"/>
                    <a:pt x="539750" y="1016000"/>
                    <a:pt x="622300" y="939800"/>
                  </a:cubicBezTo>
                  <a:cubicBezTo>
                    <a:pt x="704850" y="863600"/>
                    <a:pt x="620183" y="776817"/>
                    <a:pt x="635000" y="698500"/>
                  </a:cubicBezTo>
                  <a:cubicBezTo>
                    <a:pt x="649817" y="620183"/>
                    <a:pt x="575733" y="586317"/>
                    <a:pt x="711200" y="469900"/>
                  </a:cubicBezTo>
                  <a:lnTo>
                    <a:pt x="1447800" y="0"/>
                  </a:lnTo>
                </a:path>
              </a:pathLst>
            </a:custGeom>
            <a:ln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5" name="TextBox 36">
              <a:extLst>
                <a:ext uri="{FF2B5EF4-FFF2-40B4-BE49-F238E27FC236}">
                  <a16:creationId xmlns:a16="http://schemas.microsoft.com/office/drawing/2014/main" id="{44B82F21-B377-194A-B331-1FFFD6A92F17}"/>
                </a:ext>
              </a:extLst>
            </p:cNvPr>
            <p:cNvSpPr txBox="1"/>
            <p:nvPr/>
          </p:nvSpPr>
          <p:spPr>
            <a:xfrm>
              <a:off x="2498233" y="3435351"/>
              <a:ext cx="1251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Across blood-brain barrier</a:t>
              </a:r>
            </a:p>
          </p:txBody>
        </p:sp>
        <p:cxnSp>
          <p:nvCxnSpPr>
            <p:cNvPr id="46" name="Straight Arrow Connector 37">
              <a:extLst>
                <a:ext uri="{FF2B5EF4-FFF2-40B4-BE49-F238E27FC236}">
                  <a16:creationId xmlns:a16="http://schemas.microsoft.com/office/drawing/2014/main" id="{99EDB36A-2AA7-B94D-80C7-FC3771B60B9A}"/>
                </a:ext>
              </a:extLst>
            </p:cNvPr>
            <p:cNvCxnSpPr/>
            <p:nvPr/>
          </p:nvCxnSpPr>
          <p:spPr>
            <a:xfrm flipV="1">
              <a:off x="3886200" y="3429000"/>
              <a:ext cx="744714" cy="7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38">
              <a:extLst>
                <a:ext uri="{FF2B5EF4-FFF2-40B4-BE49-F238E27FC236}">
                  <a16:creationId xmlns:a16="http://schemas.microsoft.com/office/drawing/2014/main" id="{5B0449FF-0467-DC4E-92C0-FDCEF77B9CC6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3911600" y="3505201"/>
              <a:ext cx="660400" cy="26086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8B992255-E460-174A-BD6F-2B72E88F314D}"/>
                </a:ext>
              </a:extLst>
            </p:cNvPr>
            <p:cNvSpPr txBox="1"/>
            <p:nvPr/>
          </p:nvSpPr>
          <p:spPr>
            <a:xfrm>
              <a:off x="6172200" y="3085731"/>
              <a:ext cx="18469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Reduced anxiety</a:t>
              </a:r>
            </a:p>
            <a:p>
              <a:r>
                <a:rPr lang="en-US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Reduced sleep</a:t>
              </a:r>
            </a:p>
          </p:txBody>
        </p:sp>
        <p:cxnSp>
          <p:nvCxnSpPr>
            <p:cNvPr id="49" name="Straight Arrow Connector 42">
              <a:extLst>
                <a:ext uri="{FF2B5EF4-FFF2-40B4-BE49-F238E27FC236}">
                  <a16:creationId xmlns:a16="http://schemas.microsoft.com/office/drawing/2014/main" id="{C859C6D9-D64B-0949-B003-E12AF9F3321E}"/>
                </a:ext>
              </a:extLst>
            </p:cNvPr>
            <p:cNvCxnSpPr/>
            <p:nvPr/>
          </p:nvCxnSpPr>
          <p:spPr>
            <a:xfrm>
              <a:off x="5029200" y="3048000"/>
              <a:ext cx="1143000" cy="1524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4">
              <a:extLst>
                <a:ext uri="{FF2B5EF4-FFF2-40B4-BE49-F238E27FC236}">
                  <a16:creationId xmlns:a16="http://schemas.microsoft.com/office/drawing/2014/main" id="{177C1F71-AF87-4548-A182-3F2FE8327B46}"/>
                </a:ext>
              </a:extLst>
            </p:cNvPr>
            <p:cNvCxnSpPr>
              <a:cxnSpLocks/>
            </p:cNvCxnSpPr>
            <p:nvPr/>
          </p:nvCxnSpPr>
          <p:spPr>
            <a:xfrm>
              <a:off x="5029199" y="3375436"/>
              <a:ext cx="1143001" cy="1836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46">
              <a:extLst>
                <a:ext uri="{FF2B5EF4-FFF2-40B4-BE49-F238E27FC236}">
                  <a16:creationId xmlns:a16="http://schemas.microsoft.com/office/drawing/2014/main" id="{1B02003F-DA52-7541-89FC-5FE6F10F1FA0}"/>
                </a:ext>
              </a:extLst>
            </p:cNvPr>
            <p:cNvCxnSpPr/>
            <p:nvPr/>
          </p:nvCxnSpPr>
          <p:spPr>
            <a:xfrm flipV="1">
              <a:off x="5029200" y="3581400"/>
              <a:ext cx="1143000" cy="1524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35">
            <a:extLst>
              <a:ext uri="{FF2B5EF4-FFF2-40B4-BE49-F238E27FC236}">
                <a16:creationId xmlns:a16="http://schemas.microsoft.com/office/drawing/2014/main" id="{D44B6CC0-AD9D-1D4E-8770-B1D5454C4341}"/>
              </a:ext>
            </a:extLst>
          </p:cNvPr>
          <p:cNvSpPr txBox="1"/>
          <p:nvPr/>
        </p:nvSpPr>
        <p:spPr>
          <a:xfrm>
            <a:off x="-3613" y="4570063"/>
            <a:ext cx="12195613" cy="2308324"/>
          </a:xfrm>
          <a:prstGeom prst="rect">
            <a:avLst/>
          </a:prstGeom>
          <a:solidFill>
            <a:schemeClr val="accent4">
              <a:lumMod val="40000"/>
              <a:lumOff val="6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marL="1473200" indent="-227013">
              <a:buFont typeface="Arial"/>
              <a:buChar char="•"/>
            </a:pP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1473200" indent="-227013"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influences are pervasive (widespread)</a:t>
            </a:r>
          </a:p>
          <a:p>
            <a:pPr marL="1473200" indent="-227013"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Drugs are “dirty:” multiple receptors and systems</a:t>
            </a:r>
          </a:p>
          <a:p>
            <a:pPr marL="1473200" indent="-227013"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These systems originally exist to govern the body based on environmental and internal (motivational) </a:t>
            </a:r>
            <a:b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context, not to respond to drugs!</a:t>
            </a:r>
          </a:p>
          <a:p>
            <a:pPr marL="1473200" indent="-227013">
              <a:buFont typeface="Arial"/>
              <a:buChar char="•"/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Cognitive, emotional, behavioral effects may be less “dirty” – more fine-grained control!?</a:t>
            </a:r>
            <a:b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e.g., relax without getting fat</a:t>
            </a:r>
          </a:p>
          <a:p>
            <a:pPr marL="1473200" indent="-227013">
              <a:buFont typeface="Arial"/>
              <a:buChar char="•"/>
            </a:pP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67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21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ANS pharmacology II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5DF51BAE-BF1E-864B-8B9D-D263063F319D}"/>
              </a:ext>
            </a:extLst>
          </p:cNvPr>
          <p:cNvSpPr txBox="1"/>
          <p:nvPr/>
        </p:nvSpPr>
        <p:spPr>
          <a:xfrm>
            <a:off x="546755" y="1020567"/>
            <a:ext cx="6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Cholinergic drugs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4C2CC1CF-839A-FA48-AD6B-F8D718657F57}"/>
              </a:ext>
            </a:extLst>
          </p:cNvPr>
          <p:cNvSpPr txBox="1"/>
          <p:nvPr/>
        </p:nvSpPr>
        <p:spPr>
          <a:xfrm>
            <a:off x="748233" y="5221172"/>
            <a:ext cx="99376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Cholinergic (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ACh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) antagonists block parasympathetic, vagal actions, and thus increase pupil dilation, heart rate</a:t>
            </a:r>
          </a:p>
        </p:txBody>
      </p:sp>
      <p:pic>
        <p:nvPicPr>
          <p:cNvPr id="14" name="Picture 2" descr="2014-08-26_00-52-59.png">
            <a:extLst>
              <a:ext uri="{FF2B5EF4-FFF2-40B4-BE49-F238E27FC236}">
                <a16:creationId xmlns:a16="http://schemas.microsoft.com/office/drawing/2014/main" id="{003768E9-986D-B44C-B7DD-FAB9C04C6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8" y="1087348"/>
            <a:ext cx="6952592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03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CNS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 control of ANS: </a:t>
            </a:r>
            <a:r>
              <a:rPr lang="en-US" altLang="ko-KR" sz="20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Visceromotor network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(1993)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4C2CC1CF-839A-FA48-AD6B-F8D718657F57}"/>
              </a:ext>
            </a:extLst>
          </p:cNvPr>
          <p:cNvSpPr txBox="1"/>
          <p:nvPr/>
        </p:nvSpPr>
        <p:spPr>
          <a:xfrm>
            <a:off x="669406" y="936966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Called the “visceromotor” network or “</a:t>
            </a:r>
            <a:r>
              <a:rPr lang="en-US" sz="1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autonomic network</a:t>
            </a:r>
            <a:r>
              <a:rPr 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B4CC9-79F2-3848-AC12-588FDB376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23" y="745828"/>
            <a:ext cx="3291319" cy="5809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C4B637-E75C-B648-9A66-EFA54551E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7E2E4-4409-5D49-A5F9-DE730F62C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91" y="3661511"/>
            <a:ext cx="4164429" cy="25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03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CNS control of ANS: </a:t>
            </a:r>
            <a:r>
              <a:rPr lang="en-US" altLang="ko-KR" sz="20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Visceromotor network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(1993)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26" name="Picture 2" descr="Hierarchical organization of the monkey visual system (from Felleman &amp;... |  Download Scientific Diagram">
            <a:extLst>
              <a:ext uri="{FF2B5EF4-FFF2-40B4-BE49-F238E27FC236}">
                <a16:creationId xmlns:a16="http://schemas.microsoft.com/office/drawing/2014/main" id="{F3587834-0F22-1F49-BC6F-2D172A6F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9" y="996763"/>
            <a:ext cx="5189433" cy="51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B4DC9031-4525-3D41-8EA7-86171352F4EF}"/>
              </a:ext>
            </a:extLst>
          </p:cNvPr>
          <p:cNvSpPr txBox="1"/>
          <p:nvPr/>
        </p:nvSpPr>
        <p:spPr>
          <a:xfrm>
            <a:off x="5920297" y="2016586"/>
            <a:ext cx="61000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You might be familiar with this neural wiring of the visual system:</a:t>
            </a:r>
            <a:b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(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Felleman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and Van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essen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, 1991)</a:t>
            </a:r>
          </a:p>
          <a:p>
            <a:pPr marL="268288" indent="-268288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But that’s not the only complex network</a:t>
            </a:r>
          </a:p>
        </p:txBody>
      </p:sp>
    </p:spTree>
    <p:extLst>
      <p:ext uri="{BB962C8B-B14F-4D97-AF65-F5344CB8AC3E}">
        <p14:creationId xmlns:p14="http://schemas.microsoft.com/office/powerpoint/2010/main" val="338158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03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CNS control of ANS: </a:t>
            </a:r>
            <a:r>
              <a:rPr lang="en-US" altLang="ko-KR" sz="20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Visceromotor network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(1993)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844452-2126-6D4B-9FC9-51E249B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FE39FC-DEF2-244B-AE4C-80F4403C5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7" name="TextBox 103">
            <a:extLst>
              <a:ext uri="{FF2B5EF4-FFF2-40B4-BE49-F238E27FC236}">
                <a16:creationId xmlns:a16="http://schemas.microsoft.com/office/drawing/2014/main" id="{0A82B6D7-F6D1-BD49-B9AC-DE67FF63D5C2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8" name="TextBox 103">
            <a:extLst>
              <a:ext uri="{FF2B5EF4-FFF2-40B4-BE49-F238E27FC236}">
                <a16:creationId xmlns:a16="http://schemas.microsoft.com/office/drawing/2014/main" id="{950311EE-363A-DB46-AEB6-82283DBBF88D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9" name="TextBox 103">
            <a:extLst>
              <a:ext uri="{FF2B5EF4-FFF2-40B4-BE49-F238E27FC236}">
                <a16:creationId xmlns:a16="http://schemas.microsoft.com/office/drawing/2014/main" id="{8CA5F563-0F8A-EA4F-AB96-1D90FD31ADA9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0" name="TextBox 103">
            <a:extLst>
              <a:ext uri="{FF2B5EF4-FFF2-40B4-BE49-F238E27FC236}">
                <a16:creationId xmlns:a16="http://schemas.microsoft.com/office/drawing/2014/main" id="{505E2935-9449-F74C-A80A-5F641140E17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2" name="TextBox 103">
            <a:extLst>
              <a:ext uri="{FF2B5EF4-FFF2-40B4-BE49-F238E27FC236}">
                <a16:creationId xmlns:a16="http://schemas.microsoft.com/office/drawing/2014/main" id="{9FF1B0C9-0B92-894F-87ED-67B1538870A0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E01BB4FE-4404-224A-9CDB-92C229207792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4908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35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Medial and orbital prefrontal network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Price (2010, 2012)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C99F1-E7CC-3741-B872-E4B2EC8AD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34" y="1551138"/>
            <a:ext cx="7444281" cy="35194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098DF5-17C7-B343-9AFC-ACFB4D300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389" y="1415051"/>
            <a:ext cx="2728403" cy="37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35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Medial and orbital prefrontal network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Price (2010, 2012)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72794C-85E9-BB40-A896-CCEF7195F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2" y="1115191"/>
            <a:ext cx="7058941" cy="5184481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F1DDBB6-79A9-8849-A920-4E507C876CFD}"/>
              </a:ext>
            </a:extLst>
          </p:cNvPr>
          <p:cNvSpPr txBox="1"/>
          <p:nvPr/>
        </p:nvSpPr>
        <p:spPr>
          <a:xfrm>
            <a:off x="8009853" y="1741195"/>
            <a:ext cx="3925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Medial network: </a:t>
            </a:r>
            <a:b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 and ‘core affect’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Light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Orbital network: </a:t>
            </a:r>
            <a:b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Connects multisensory signals to medial network;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22172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55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Affective brain system</a:t>
            </a:r>
            <a:endParaRPr lang="ko-KR" altLang="en-US" sz="32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        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3FDD6097-E398-2342-8E24-A44670A88808}"/>
              </a:ext>
            </a:extLst>
          </p:cNvPr>
          <p:cNvGrpSpPr/>
          <p:nvPr/>
        </p:nvGrpSpPr>
        <p:grpSpPr>
          <a:xfrm>
            <a:off x="1756853" y="4008910"/>
            <a:ext cx="3768552" cy="2328574"/>
            <a:chOff x="4649291" y="4288290"/>
            <a:chExt cx="3768552" cy="2328574"/>
          </a:xfrm>
        </p:grpSpPr>
        <p:pic>
          <p:nvPicPr>
            <p:cNvPr id="14" name="Picture 47" descr="brainsurface_f2.png">
              <a:extLst>
                <a:ext uri="{FF2B5EF4-FFF2-40B4-BE49-F238E27FC236}">
                  <a16:creationId xmlns:a16="http://schemas.microsoft.com/office/drawing/2014/main" id="{FBE38519-07F0-6E4C-B302-CB3EAA828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15" name="Group 199">
              <a:extLst>
                <a:ext uri="{FF2B5EF4-FFF2-40B4-BE49-F238E27FC236}">
                  <a16:creationId xmlns:a16="http://schemas.microsoft.com/office/drawing/2014/main" id="{3EAFE66E-0666-9445-BA00-2209769F1B06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19" name="Oval 70">
                <a:extLst>
                  <a:ext uri="{FF2B5EF4-FFF2-40B4-BE49-F238E27FC236}">
                    <a16:creationId xmlns:a16="http://schemas.microsoft.com/office/drawing/2014/main" id="{FA313B69-4941-B541-9FF5-A4F6DB50DBD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20" name="Group 201">
                <a:extLst>
                  <a:ext uri="{FF2B5EF4-FFF2-40B4-BE49-F238E27FC236}">
                    <a16:creationId xmlns:a16="http://schemas.microsoft.com/office/drawing/2014/main" id="{11E3A263-4548-2A4D-BB90-FDE512FF8244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21" name="Picture 72" descr="bluedot.png">
                  <a:extLst>
                    <a:ext uri="{FF2B5EF4-FFF2-40B4-BE49-F238E27FC236}">
                      <a16:creationId xmlns:a16="http://schemas.microsoft.com/office/drawing/2014/main" id="{AEE29F1C-A37B-D443-B557-B4C781BCD2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22" name="Picture 73" descr="reddit.png">
                  <a:extLst>
                    <a:ext uri="{FF2B5EF4-FFF2-40B4-BE49-F238E27FC236}">
                      <a16:creationId xmlns:a16="http://schemas.microsoft.com/office/drawing/2014/main" id="{09F55273-9DB7-8D43-923A-35AD88684F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23" name="Picture 74" descr="violetdot.png">
                  <a:extLst>
                    <a:ext uri="{FF2B5EF4-FFF2-40B4-BE49-F238E27FC236}">
                      <a16:creationId xmlns:a16="http://schemas.microsoft.com/office/drawing/2014/main" id="{0D52883E-540B-4044-846A-5107745BE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78">
              <a:extLst>
                <a:ext uri="{FF2B5EF4-FFF2-40B4-BE49-F238E27FC236}">
                  <a16:creationId xmlns:a16="http://schemas.microsoft.com/office/drawing/2014/main" id="{430BC97D-4554-2A40-A1C9-D91672762C3E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18" name="TextBox 79">
              <a:extLst>
                <a:ext uri="{FF2B5EF4-FFF2-40B4-BE49-F238E27FC236}">
                  <a16:creationId xmlns:a16="http://schemas.microsoft.com/office/drawing/2014/main" id="{16AA4AA9-273B-CD4C-A3CC-CD702030BC88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76196699-90E9-B847-B9D1-FC8A7A1EAADF}"/>
              </a:ext>
            </a:extLst>
          </p:cNvPr>
          <p:cNvGrpSpPr/>
          <p:nvPr/>
        </p:nvGrpSpPr>
        <p:grpSpPr>
          <a:xfrm>
            <a:off x="1833053" y="939984"/>
            <a:ext cx="2793376" cy="3721100"/>
            <a:chOff x="4725491" y="1219364"/>
            <a:chExt cx="2793376" cy="3721100"/>
          </a:xfrm>
        </p:grpSpPr>
        <p:pic>
          <p:nvPicPr>
            <p:cNvPr id="25" name="Picture 7" descr="brainsurface.png">
              <a:extLst>
                <a:ext uri="{FF2B5EF4-FFF2-40B4-BE49-F238E27FC236}">
                  <a16:creationId xmlns:a16="http://schemas.microsoft.com/office/drawing/2014/main" id="{6E3F250E-644E-DF42-A552-834E47D52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036C6A3C-E574-0245-A114-134620EEC377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27" name="Group 113">
              <a:extLst>
                <a:ext uri="{FF2B5EF4-FFF2-40B4-BE49-F238E27FC236}">
                  <a16:creationId xmlns:a16="http://schemas.microsoft.com/office/drawing/2014/main" id="{506E5BEC-7C88-BB45-B916-B3CF17DE66F2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31" name="Picture 19" descr="orangedot.png">
                <a:extLst>
                  <a:ext uri="{FF2B5EF4-FFF2-40B4-BE49-F238E27FC236}">
                    <a16:creationId xmlns:a16="http://schemas.microsoft.com/office/drawing/2014/main" id="{1724F185-0964-3343-B2E4-696660C4E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9C19E137-A477-AE47-80E1-99DF6C3F745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28" name="Group 194">
              <a:extLst>
                <a:ext uri="{FF2B5EF4-FFF2-40B4-BE49-F238E27FC236}">
                  <a16:creationId xmlns:a16="http://schemas.microsoft.com/office/drawing/2014/main" id="{8D7DA21E-C4FC-5C43-92AF-10BDF57A38DC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29" name="Freeform 67">
                <a:extLst>
                  <a:ext uri="{FF2B5EF4-FFF2-40B4-BE49-F238E27FC236}">
                    <a16:creationId xmlns:a16="http://schemas.microsoft.com/office/drawing/2014/main" id="{F2DBBE1B-57A0-114E-9F56-739D614BC712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8BF68C7F-0A20-234C-9574-6F31CED1553C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33" name="Group 226">
            <a:extLst>
              <a:ext uri="{FF2B5EF4-FFF2-40B4-BE49-F238E27FC236}">
                <a16:creationId xmlns:a16="http://schemas.microsoft.com/office/drawing/2014/main" id="{EB94C656-9833-6F46-8277-A3C699FEDBFB}"/>
              </a:ext>
            </a:extLst>
          </p:cNvPr>
          <p:cNvGrpSpPr/>
          <p:nvPr/>
        </p:nvGrpSpPr>
        <p:grpSpPr>
          <a:xfrm rot="5400000">
            <a:off x="4998475" y="5723940"/>
            <a:ext cx="188219" cy="605235"/>
            <a:chOff x="4328784" y="5959547"/>
            <a:chExt cx="226532" cy="728434"/>
          </a:xfrm>
        </p:grpSpPr>
        <p:pic>
          <p:nvPicPr>
            <p:cNvPr id="34" name="Picture 83" descr="bluedot.png">
              <a:extLst>
                <a:ext uri="{FF2B5EF4-FFF2-40B4-BE49-F238E27FC236}">
                  <a16:creationId xmlns:a16="http://schemas.microsoft.com/office/drawing/2014/main" id="{4098F751-7133-8942-BEBE-C9207BDEF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35" name="Picture 84" descr="reddit.png">
              <a:extLst>
                <a:ext uri="{FF2B5EF4-FFF2-40B4-BE49-F238E27FC236}">
                  <a16:creationId xmlns:a16="http://schemas.microsoft.com/office/drawing/2014/main" id="{6B1B9B4E-468C-AD45-A432-AAE4C203D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36" name="Picture 85" descr="violetdot.png">
              <a:extLst>
                <a:ext uri="{FF2B5EF4-FFF2-40B4-BE49-F238E27FC236}">
                  <a16:creationId xmlns:a16="http://schemas.microsoft.com/office/drawing/2014/main" id="{AA07F10B-0D14-B34D-B22E-773378E57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37" name="Group 3">
            <a:extLst>
              <a:ext uri="{FF2B5EF4-FFF2-40B4-BE49-F238E27FC236}">
                <a16:creationId xmlns:a16="http://schemas.microsoft.com/office/drawing/2014/main" id="{0CE9754E-33B5-5A47-AA15-91112D361582}"/>
              </a:ext>
            </a:extLst>
          </p:cNvPr>
          <p:cNvGrpSpPr/>
          <p:nvPr/>
        </p:nvGrpSpPr>
        <p:grpSpPr>
          <a:xfrm>
            <a:off x="2086373" y="4368984"/>
            <a:ext cx="3836081" cy="1240126"/>
            <a:chOff x="4978810" y="4648364"/>
            <a:chExt cx="3836081" cy="1240126"/>
          </a:xfrm>
        </p:grpSpPr>
        <p:grpSp>
          <p:nvGrpSpPr>
            <p:cNvPr id="38" name="Group 157">
              <a:extLst>
                <a:ext uri="{FF2B5EF4-FFF2-40B4-BE49-F238E27FC236}">
                  <a16:creationId xmlns:a16="http://schemas.microsoft.com/office/drawing/2014/main" id="{CF06AB1C-64C9-EF4F-9969-C2C7D9CE98C9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63" name="Picture 49" descr="orangedot.png">
                <a:extLst>
                  <a:ext uri="{FF2B5EF4-FFF2-40B4-BE49-F238E27FC236}">
                    <a16:creationId xmlns:a16="http://schemas.microsoft.com/office/drawing/2014/main" id="{5C4438C0-0D0D-2142-85E1-0E22F0B5B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4" name="TextBox 50">
                <a:extLst>
                  <a:ext uri="{FF2B5EF4-FFF2-40B4-BE49-F238E27FC236}">
                    <a16:creationId xmlns:a16="http://schemas.microsoft.com/office/drawing/2014/main" id="{239B37CE-81F1-0B4F-8FCF-33F9D590513D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39" name="Group 160">
              <a:extLst>
                <a:ext uri="{FF2B5EF4-FFF2-40B4-BE49-F238E27FC236}">
                  <a16:creationId xmlns:a16="http://schemas.microsoft.com/office/drawing/2014/main" id="{EBF2F250-9212-1446-B0F2-FA80A559E634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61" name="Picture 52" descr="orangedot.png">
                <a:extLst>
                  <a:ext uri="{FF2B5EF4-FFF2-40B4-BE49-F238E27FC236}">
                    <a16:creationId xmlns:a16="http://schemas.microsoft.com/office/drawing/2014/main" id="{F93F040D-3BEA-4840-8706-7A12E3F7E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2" name="TextBox 53">
                <a:extLst>
                  <a:ext uri="{FF2B5EF4-FFF2-40B4-BE49-F238E27FC236}">
                    <a16:creationId xmlns:a16="http://schemas.microsoft.com/office/drawing/2014/main" id="{09465B13-F9FC-DF4C-AE1F-2D775CDB973B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40" name="Group 163">
              <a:extLst>
                <a:ext uri="{FF2B5EF4-FFF2-40B4-BE49-F238E27FC236}">
                  <a16:creationId xmlns:a16="http://schemas.microsoft.com/office/drawing/2014/main" id="{BFD6B2F3-D1F1-8A43-9530-D692BB5A4349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59" name="Picture 55" descr="orangedot.png">
                <a:extLst>
                  <a:ext uri="{FF2B5EF4-FFF2-40B4-BE49-F238E27FC236}">
                    <a16:creationId xmlns:a16="http://schemas.microsoft.com/office/drawing/2014/main" id="{F55E40D2-AB6D-3544-848E-0F76A3392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0" name="TextBox 56">
                <a:extLst>
                  <a:ext uri="{FF2B5EF4-FFF2-40B4-BE49-F238E27FC236}">
                    <a16:creationId xmlns:a16="http://schemas.microsoft.com/office/drawing/2014/main" id="{CD9E1768-DA7E-0243-8A84-CD62890BD103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41" name="Group 166">
              <a:extLst>
                <a:ext uri="{FF2B5EF4-FFF2-40B4-BE49-F238E27FC236}">
                  <a16:creationId xmlns:a16="http://schemas.microsoft.com/office/drawing/2014/main" id="{D9AE2A80-60F9-D148-9CF0-8459B3C4AF20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57" name="Picture 58" descr="orangedot.png">
                <a:extLst>
                  <a:ext uri="{FF2B5EF4-FFF2-40B4-BE49-F238E27FC236}">
                    <a16:creationId xmlns:a16="http://schemas.microsoft.com/office/drawing/2014/main" id="{DB738E43-0E79-3948-8387-E94253FD8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58" name="TextBox 59">
                <a:extLst>
                  <a:ext uri="{FF2B5EF4-FFF2-40B4-BE49-F238E27FC236}">
                    <a16:creationId xmlns:a16="http://schemas.microsoft.com/office/drawing/2014/main" id="{1D49913E-7F53-BD4A-88E0-C820D9B89289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42" name="Group 198">
              <a:extLst>
                <a:ext uri="{FF2B5EF4-FFF2-40B4-BE49-F238E27FC236}">
                  <a16:creationId xmlns:a16="http://schemas.microsoft.com/office/drawing/2014/main" id="{70A5A8AE-9C7C-C543-A297-2C7236ABDCE7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52" name="Oval 61">
                <a:extLst>
                  <a:ext uri="{FF2B5EF4-FFF2-40B4-BE49-F238E27FC236}">
                    <a16:creationId xmlns:a16="http://schemas.microsoft.com/office/drawing/2014/main" id="{A6A5EB2D-85F9-034B-A2E1-FED73E89F65E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53" name="Group 179">
                <a:extLst>
                  <a:ext uri="{FF2B5EF4-FFF2-40B4-BE49-F238E27FC236}">
                    <a16:creationId xmlns:a16="http://schemas.microsoft.com/office/drawing/2014/main" id="{1B89F369-DEC5-8E4D-A4AE-E993B71FEC9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54" name="Picture 63" descr="bluedot.png">
                  <a:extLst>
                    <a:ext uri="{FF2B5EF4-FFF2-40B4-BE49-F238E27FC236}">
                      <a16:creationId xmlns:a16="http://schemas.microsoft.com/office/drawing/2014/main" id="{4B26A965-20EA-C04C-B7CD-DE4771E96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5" name="Picture 64" descr="reddit.png">
                  <a:extLst>
                    <a:ext uri="{FF2B5EF4-FFF2-40B4-BE49-F238E27FC236}">
                      <a16:creationId xmlns:a16="http://schemas.microsoft.com/office/drawing/2014/main" id="{B32C1C5B-C3CA-E64F-A4B3-6A32211EA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6" name="Picture 65" descr="violetdot.png">
                  <a:extLst>
                    <a:ext uri="{FF2B5EF4-FFF2-40B4-BE49-F238E27FC236}">
                      <a16:creationId xmlns:a16="http://schemas.microsoft.com/office/drawing/2014/main" id="{7ECD70BD-2BCE-114D-80D7-7557E2D22B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205">
              <a:extLst>
                <a:ext uri="{FF2B5EF4-FFF2-40B4-BE49-F238E27FC236}">
                  <a16:creationId xmlns:a16="http://schemas.microsoft.com/office/drawing/2014/main" id="{62A53890-F9C6-AD4D-9958-205F214B55EB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50" name="Freeform 76">
                <a:extLst>
                  <a:ext uri="{FF2B5EF4-FFF2-40B4-BE49-F238E27FC236}">
                    <a16:creationId xmlns:a16="http://schemas.microsoft.com/office/drawing/2014/main" id="{8C9402B0-673A-084C-B04E-5AA2E2BE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51" name="Freeform 77">
                <a:extLst>
                  <a:ext uri="{FF2B5EF4-FFF2-40B4-BE49-F238E27FC236}">
                    <a16:creationId xmlns:a16="http://schemas.microsoft.com/office/drawing/2014/main" id="{AD5007BF-5A04-D44B-B72F-328AB9BA9F99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44" name="TextBox 80">
              <a:extLst>
                <a:ext uri="{FF2B5EF4-FFF2-40B4-BE49-F238E27FC236}">
                  <a16:creationId xmlns:a16="http://schemas.microsoft.com/office/drawing/2014/main" id="{165777FC-F527-E74E-8911-9E7E29A958BC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45" name="TextBox 81">
              <a:extLst>
                <a:ext uri="{FF2B5EF4-FFF2-40B4-BE49-F238E27FC236}">
                  <a16:creationId xmlns:a16="http://schemas.microsoft.com/office/drawing/2014/main" id="{A28138CE-8AE3-C344-B587-E88A9452A980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46" name="Group 230">
              <a:extLst>
                <a:ext uri="{FF2B5EF4-FFF2-40B4-BE49-F238E27FC236}">
                  <a16:creationId xmlns:a16="http://schemas.microsoft.com/office/drawing/2014/main" id="{0272EE9A-6C5A-A644-BB3F-561818C51B16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47" name="Picture 87" descr="bluedot.png">
                <a:extLst>
                  <a:ext uri="{FF2B5EF4-FFF2-40B4-BE49-F238E27FC236}">
                    <a16:creationId xmlns:a16="http://schemas.microsoft.com/office/drawing/2014/main" id="{387BCB06-0E93-4941-BE14-7725F04B2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48" name="Picture 88" descr="reddit.png">
                <a:extLst>
                  <a:ext uri="{FF2B5EF4-FFF2-40B4-BE49-F238E27FC236}">
                    <a16:creationId xmlns:a16="http://schemas.microsoft.com/office/drawing/2014/main" id="{44EE813E-2996-7443-BB2A-2425A2663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49" name="Picture 89" descr="violetdot.png">
                <a:extLst>
                  <a:ext uri="{FF2B5EF4-FFF2-40B4-BE49-F238E27FC236}">
                    <a16:creationId xmlns:a16="http://schemas.microsoft.com/office/drawing/2014/main" id="{B3184389-B054-154A-BD24-90667839F5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B9DE115E-A6B8-064E-AEB2-48C501F94863}"/>
              </a:ext>
            </a:extLst>
          </p:cNvPr>
          <p:cNvGrpSpPr/>
          <p:nvPr/>
        </p:nvGrpSpPr>
        <p:grpSpPr>
          <a:xfrm>
            <a:off x="1704962" y="927285"/>
            <a:ext cx="4290490" cy="3106581"/>
            <a:chOff x="4597400" y="1206664"/>
            <a:chExt cx="4290490" cy="3106581"/>
          </a:xfrm>
        </p:grpSpPr>
        <p:pic>
          <p:nvPicPr>
            <p:cNvPr id="66" name="Picture 6" descr="2013-10-07_11-36-31.png">
              <a:extLst>
                <a:ext uri="{FF2B5EF4-FFF2-40B4-BE49-F238E27FC236}">
                  <a16:creationId xmlns:a16="http://schemas.microsoft.com/office/drawing/2014/main" id="{C631A3C5-E40F-204B-B061-88367FA7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67" name="Picture 9" descr="Unknown.jpeg">
              <a:extLst>
                <a:ext uri="{FF2B5EF4-FFF2-40B4-BE49-F238E27FC236}">
                  <a16:creationId xmlns:a16="http://schemas.microsoft.com/office/drawing/2014/main" id="{78837639-1A57-9F4F-AEE1-076DD477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68" name="Group 17">
              <a:extLst>
                <a:ext uri="{FF2B5EF4-FFF2-40B4-BE49-F238E27FC236}">
                  <a16:creationId xmlns:a16="http://schemas.microsoft.com/office/drawing/2014/main" id="{CF97163A-3D0C-4144-B4D7-D043B2E58E82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96" name="Picture 11" descr="IMG_1106.JPG">
                <a:extLst>
                  <a:ext uri="{FF2B5EF4-FFF2-40B4-BE49-F238E27FC236}">
                    <a16:creationId xmlns:a16="http://schemas.microsoft.com/office/drawing/2014/main" id="{A467DB29-A443-E841-9930-3A36593CB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97" name="TextBox 12">
                <a:extLst>
                  <a:ext uri="{FF2B5EF4-FFF2-40B4-BE49-F238E27FC236}">
                    <a16:creationId xmlns:a16="http://schemas.microsoft.com/office/drawing/2014/main" id="{34FBF2A3-F044-2E43-9444-15C37A5DDA1B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D98E643B-8144-A147-8E88-E23CC9DACE3B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70" name="Group 1">
              <a:extLst>
                <a:ext uri="{FF2B5EF4-FFF2-40B4-BE49-F238E27FC236}">
                  <a16:creationId xmlns:a16="http://schemas.microsoft.com/office/drawing/2014/main" id="{273509D6-8EB2-094F-AA24-B7EBA959F154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94" name="Picture 16" descr="orangedot.png">
                <a:extLst>
                  <a:ext uri="{FF2B5EF4-FFF2-40B4-BE49-F238E27FC236}">
                    <a16:creationId xmlns:a16="http://schemas.microsoft.com/office/drawing/2014/main" id="{90F7CA74-ABDB-444B-B014-8A65DD591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17">
                <a:extLst>
                  <a:ext uri="{FF2B5EF4-FFF2-40B4-BE49-F238E27FC236}">
                    <a16:creationId xmlns:a16="http://schemas.microsoft.com/office/drawing/2014/main" id="{5BB80CFF-8653-3147-9B67-C0A829B57B17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247AB705-D5DB-3540-809E-2FCA51A4367A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91" name="Picture 22" descr="orbital.png">
                <a:extLst>
                  <a:ext uri="{FF2B5EF4-FFF2-40B4-BE49-F238E27FC236}">
                    <a16:creationId xmlns:a16="http://schemas.microsoft.com/office/drawing/2014/main" id="{85A93908-5E1C-BD47-B055-3E031B4D7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92" name="Picture 23" descr="orangedot.png">
                <a:extLst>
                  <a:ext uri="{FF2B5EF4-FFF2-40B4-BE49-F238E27FC236}">
                    <a16:creationId xmlns:a16="http://schemas.microsoft.com/office/drawing/2014/main" id="{86E73262-3555-DF47-BBA5-B0FEB7513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93" name="Picture 24" descr="orangedot.png">
                <a:extLst>
                  <a:ext uri="{FF2B5EF4-FFF2-40B4-BE49-F238E27FC236}">
                    <a16:creationId xmlns:a16="http://schemas.microsoft.com/office/drawing/2014/main" id="{77D1651D-4888-F441-A6D0-6F47C11D3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72" name="TextBox 25">
              <a:extLst>
                <a:ext uri="{FF2B5EF4-FFF2-40B4-BE49-F238E27FC236}">
                  <a16:creationId xmlns:a16="http://schemas.microsoft.com/office/drawing/2014/main" id="{DA2C5CFB-1702-3247-903B-237BF6CC4F19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73" name="Group 121">
              <a:extLst>
                <a:ext uri="{FF2B5EF4-FFF2-40B4-BE49-F238E27FC236}">
                  <a16:creationId xmlns:a16="http://schemas.microsoft.com/office/drawing/2014/main" id="{C40701E8-E16F-7846-A095-AEF2B1FFAC52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89" name="Picture 31" descr="orangedot.png">
                <a:extLst>
                  <a:ext uri="{FF2B5EF4-FFF2-40B4-BE49-F238E27FC236}">
                    <a16:creationId xmlns:a16="http://schemas.microsoft.com/office/drawing/2014/main" id="{169A8248-019C-9740-8D2B-31216343C4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0" name="TextBox 32">
                <a:extLst>
                  <a:ext uri="{FF2B5EF4-FFF2-40B4-BE49-F238E27FC236}">
                    <a16:creationId xmlns:a16="http://schemas.microsoft.com/office/drawing/2014/main" id="{DAC6353F-36CE-4E4F-A816-7AC8AD73A279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74" name="TextBox 33">
              <a:extLst>
                <a:ext uri="{FF2B5EF4-FFF2-40B4-BE49-F238E27FC236}">
                  <a16:creationId xmlns:a16="http://schemas.microsoft.com/office/drawing/2014/main" id="{90040ECF-7344-6D49-A42A-C3C0247849D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75" name="Group 27">
              <a:extLst>
                <a:ext uri="{FF2B5EF4-FFF2-40B4-BE49-F238E27FC236}">
                  <a16:creationId xmlns:a16="http://schemas.microsoft.com/office/drawing/2014/main" id="{290D0DC9-E2AA-2E43-B023-E17CB08D6A0B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87" name="Freeform 35">
                <a:extLst>
                  <a:ext uri="{FF2B5EF4-FFF2-40B4-BE49-F238E27FC236}">
                    <a16:creationId xmlns:a16="http://schemas.microsoft.com/office/drawing/2014/main" id="{9211FC11-CC08-E843-958C-0B1F3E5E3A48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8" name="Freeform 36">
                <a:extLst>
                  <a:ext uri="{FF2B5EF4-FFF2-40B4-BE49-F238E27FC236}">
                    <a16:creationId xmlns:a16="http://schemas.microsoft.com/office/drawing/2014/main" id="{B869AA7E-BF0D-F342-AF95-BCEC669E462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76" name="Group 127">
              <a:extLst>
                <a:ext uri="{FF2B5EF4-FFF2-40B4-BE49-F238E27FC236}">
                  <a16:creationId xmlns:a16="http://schemas.microsoft.com/office/drawing/2014/main" id="{14E39FBA-FD77-CB4F-A9F0-0E7BA66795A9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CAB61BDB-41AE-204B-99C0-F70606440C4E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BCF0C96E-29B5-154C-BB2B-F040B0E6CD6D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77" name="Group 130">
              <a:extLst>
                <a:ext uri="{FF2B5EF4-FFF2-40B4-BE49-F238E27FC236}">
                  <a16:creationId xmlns:a16="http://schemas.microsoft.com/office/drawing/2014/main" id="{5D54F0EB-9FBE-CF4F-8D11-9CD86BA32604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83" name="Freeform 41">
                <a:extLst>
                  <a:ext uri="{FF2B5EF4-FFF2-40B4-BE49-F238E27FC236}">
                    <a16:creationId xmlns:a16="http://schemas.microsoft.com/office/drawing/2014/main" id="{A451F6D9-523B-FF45-8960-91BC768FC7A2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4" name="Freeform 42">
                <a:extLst>
                  <a:ext uri="{FF2B5EF4-FFF2-40B4-BE49-F238E27FC236}">
                    <a16:creationId xmlns:a16="http://schemas.microsoft.com/office/drawing/2014/main" id="{3DF580AA-421D-6E4A-806D-2B28FA0FDD6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78" name="Group 133">
              <a:extLst>
                <a:ext uri="{FF2B5EF4-FFF2-40B4-BE49-F238E27FC236}">
                  <a16:creationId xmlns:a16="http://schemas.microsoft.com/office/drawing/2014/main" id="{0C01B1AF-895C-9D49-B2D2-D47C4E2DDF49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81" name="Freeform 44">
                <a:extLst>
                  <a:ext uri="{FF2B5EF4-FFF2-40B4-BE49-F238E27FC236}">
                    <a16:creationId xmlns:a16="http://schemas.microsoft.com/office/drawing/2014/main" id="{379088CF-85EC-7041-967D-F546731F73F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45">
                <a:extLst>
                  <a:ext uri="{FF2B5EF4-FFF2-40B4-BE49-F238E27FC236}">
                    <a16:creationId xmlns:a16="http://schemas.microsoft.com/office/drawing/2014/main" id="{DF2A448E-7DA3-3A4F-9E43-8A567B91911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9" name="TextBox 46">
              <a:extLst>
                <a:ext uri="{FF2B5EF4-FFF2-40B4-BE49-F238E27FC236}">
                  <a16:creationId xmlns:a16="http://schemas.microsoft.com/office/drawing/2014/main" id="{3CAF2A29-4E3F-024E-A84A-A5BF91A41A03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80" name="TextBox 90">
              <a:extLst>
                <a:ext uri="{FF2B5EF4-FFF2-40B4-BE49-F238E27FC236}">
                  <a16:creationId xmlns:a16="http://schemas.microsoft.com/office/drawing/2014/main" id="{3F77055D-8D0D-6D42-8A46-F09F21349D04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98" name="TextBox 3">
            <a:extLst>
              <a:ext uri="{FF2B5EF4-FFF2-40B4-BE49-F238E27FC236}">
                <a16:creationId xmlns:a16="http://schemas.microsoft.com/office/drawing/2014/main" id="{34A2566A-8DEB-7543-BDE0-608F608B2D9F}"/>
              </a:ext>
            </a:extLst>
          </p:cNvPr>
          <p:cNvSpPr txBox="1"/>
          <p:nvPr/>
        </p:nvSpPr>
        <p:spPr>
          <a:xfrm>
            <a:off x="6645492" y="2128794"/>
            <a:ext cx="4980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2000" dirty="0">
                <a:latin typeface="DXPnMStd" panose="02020600000000000000" pitchFamily="18" charset="-127"/>
                <a:ea typeface="DXPnMStd" panose="02020600000000000000" pitchFamily="18" charset="-127"/>
                <a:cs typeface="Helvetica Neue Light"/>
              </a:rPr>
              <a:t>Understanding emotion as visceral-affective-conceptual pattern generation process</a:t>
            </a:r>
          </a:p>
        </p:txBody>
      </p:sp>
      <p:sp>
        <p:nvSpPr>
          <p:cNvPr id="99" name="TextBox 91">
            <a:extLst>
              <a:ext uri="{FF2B5EF4-FFF2-40B4-BE49-F238E27FC236}">
                <a16:creationId xmlns:a16="http://schemas.microsoft.com/office/drawing/2014/main" id="{404BD55A-A0A7-2C49-9A09-7129A7655CFE}"/>
              </a:ext>
            </a:extLst>
          </p:cNvPr>
          <p:cNvSpPr txBox="1"/>
          <p:nvPr/>
        </p:nvSpPr>
        <p:spPr>
          <a:xfrm>
            <a:off x="7196698" y="6503552"/>
            <a:ext cx="338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Wager &amp; Atlas, 2015; </a:t>
            </a:r>
            <a:r>
              <a:rPr 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Saper</a:t>
            </a:r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2002; </a:t>
            </a:r>
            <a:r>
              <a:rPr 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Bandler</a:t>
            </a:r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19165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038CC-44BA-3549-B94E-92557C936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55" y="2089980"/>
            <a:ext cx="3619500" cy="3006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74C28-ADC9-E340-BE32-8CAF86C6F091}"/>
              </a:ext>
            </a:extLst>
          </p:cNvPr>
          <p:cNvSpPr/>
          <p:nvPr/>
        </p:nvSpPr>
        <p:spPr>
          <a:xfrm>
            <a:off x="216491" y="222608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Let’s start with the big picture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AC748-A091-4D47-904C-38518F4A09FD}"/>
              </a:ext>
            </a:extLst>
          </p:cNvPr>
          <p:cNvSpPr/>
          <p:nvPr/>
        </p:nvSpPr>
        <p:spPr>
          <a:xfrm>
            <a:off x="4258373" y="6479874"/>
            <a:ext cx="2030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latin typeface="Seravek" panose="020B0503040000020004" pitchFamily="34" charset="0"/>
              </a:rPr>
              <a:t>Krakauer et al., 2017, </a:t>
            </a:r>
            <a:r>
              <a:rPr lang="en" altLang="ko-Kore-KR" sz="1200" i="1" dirty="0">
                <a:latin typeface="Seravek" panose="020B0503040000020004" pitchFamily="34" charset="0"/>
              </a:rPr>
              <a:t>Neuron</a:t>
            </a:r>
            <a:endParaRPr lang="ko-Kore-KR" altLang="en-US" sz="1200" i="1" dirty="0">
              <a:latin typeface="Seravek" panose="020B0503040000020004" pitchFamily="34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1F0FA47-B394-104A-9E3F-9333A88B4A38}"/>
              </a:ext>
            </a:extLst>
          </p:cNvPr>
          <p:cNvSpPr/>
          <p:nvPr/>
        </p:nvSpPr>
        <p:spPr>
          <a:xfrm>
            <a:off x="4421146" y="2329715"/>
            <a:ext cx="508661" cy="276999"/>
          </a:xfrm>
          <a:prstGeom prst="rightArrow">
            <a:avLst>
              <a:gd name="adj1" fmla="val 50000"/>
              <a:gd name="adj2" fmla="val 7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7ABE2D9A-EDB6-354F-A91C-9547BB367B7D}"/>
              </a:ext>
            </a:extLst>
          </p:cNvPr>
          <p:cNvSpPr/>
          <p:nvPr/>
        </p:nvSpPr>
        <p:spPr>
          <a:xfrm>
            <a:off x="4421146" y="2776212"/>
            <a:ext cx="508661" cy="276999"/>
          </a:xfrm>
          <a:prstGeom prst="rightArrow">
            <a:avLst>
              <a:gd name="adj1" fmla="val 50000"/>
              <a:gd name="adj2" fmla="val 7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3DB97E13-D44A-5D48-900D-F2E2311313C1}"/>
              </a:ext>
            </a:extLst>
          </p:cNvPr>
          <p:cNvSpPr/>
          <p:nvPr/>
        </p:nvSpPr>
        <p:spPr>
          <a:xfrm>
            <a:off x="4421146" y="3201874"/>
            <a:ext cx="508661" cy="276999"/>
          </a:xfrm>
          <a:prstGeom prst="rightArrow">
            <a:avLst>
              <a:gd name="adj1" fmla="val 50000"/>
              <a:gd name="adj2" fmla="val 7333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BCA8C0-6DD6-824E-9B60-8E902726D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35" y="1565989"/>
            <a:ext cx="5774046" cy="439348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ECD754-4D94-CC40-88A8-2E4708027246}"/>
              </a:ext>
            </a:extLst>
          </p:cNvPr>
          <p:cNvSpPr/>
          <p:nvPr/>
        </p:nvSpPr>
        <p:spPr>
          <a:xfrm>
            <a:off x="552367" y="1459047"/>
            <a:ext cx="554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Marr’s three level of analysis (or level of </a:t>
            </a:r>
            <a:r>
              <a:rPr lang="en-US" altLang="ko-KR" b="1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abstraction</a:t>
            </a:r>
            <a:r>
              <a:rPr lang="en-US" altLang="ko-KR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)</a:t>
            </a:r>
            <a:endParaRPr lang="ko-KR" altLang="en-US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3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0893BA-B1ED-7A43-A90B-FB11A9F5B3E7}"/>
              </a:ext>
            </a:extLst>
          </p:cNvPr>
          <p:cNvGrpSpPr/>
          <p:nvPr/>
        </p:nvGrpSpPr>
        <p:grpSpPr>
          <a:xfrm>
            <a:off x="2586547" y="857738"/>
            <a:ext cx="6510528" cy="5142524"/>
            <a:chOff x="2551823" y="900658"/>
            <a:chExt cx="6510528" cy="5142524"/>
          </a:xfrm>
        </p:grpSpPr>
        <p:pic>
          <p:nvPicPr>
            <p:cNvPr id="4098" name="Picture 2" descr="Working with &quot;large&quot; datasets, with dplyr and data.table | R-bloggers">
              <a:extLst>
                <a:ext uri="{FF2B5EF4-FFF2-40B4-BE49-F238E27FC236}">
                  <a16:creationId xmlns:a16="http://schemas.microsoft.com/office/drawing/2014/main" id="{14FE90B9-CAA9-F744-B485-9316415B0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922" y="900658"/>
              <a:ext cx="5504942" cy="46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48ACEEA-3BA3-3945-96B2-7BE68F3E0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9663" y="1477099"/>
              <a:ext cx="932688" cy="649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C2FF7E9-3C0D-6549-ADD8-5252C05D2A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9663" y="4553904"/>
              <a:ext cx="624671" cy="4344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04350CA-EDA6-B742-894A-D37A31B27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5186" y="5484479"/>
              <a:ext cx="179833" cy="5587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C39F75B-EBFF-B24C-8464-D4B6D0B99E6F}"/>
                </a:ext>
              </a:extLst>
            </p:cNvPr>
            <p:cNvCxnSpPr>
              <a:cxnSpLocks/>
            </p:cNvCxnSpPr>
            <p:nvPr/>
          </p:nvCxnSpPr>
          <p:spPr>
            <a:xfrm>
              <a:off x="2551823" y="2670298"/>
              <a:ext cx="1110804" cy="18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1EADD1-FE79-324C-85D4-CEF58464E5B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6EB2E-BD5A-E94D-9F46-3AD5BC463F1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F536BE-56E6-F049-ACBA-B63CF8248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C8FF9CB-FFDB-584F-AB1A-A50D2CD7E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A6272-1B40-6F4A-ACE9-88717B6F2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28B7F9-FD60-BF46-9827-8A08F25550F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23F7BB5F-38D4-1141-9969-851882FF76D5}"/>
              </a:ext>
            </a:extLst>
          </p:cNvPr>
          <p:cNvSpPr txBox="1"/>
          <p:nvPr/>
        </p:nvSpPr>
        <p:spPr>
          <a:xfrm>
            <a:off x="319462" y="292097"/>
            <a:ext cx="465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The problem of abstraction: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44305-F7FF-4E4F-8203-0FC7385D83F0}"/>
              </a:ext>
            </a:extLst>
          </p:cNvPr>
          <p:cNvSpPr/>
          <p:nvPr/>
        </p:nvSpPr>
        <p:spPr>
          <a:xfrm>
            <a:off x="3227266" y="3245799"/>
            <a:ext cx="5737468" cy="461665"/>
          </a:xfrm>
          <a:prstGeom prst="rect">
            <a:avLst/>
          </a:prstGeom>
          <a:solidFill>
            <a:srgbClr val="FFFFFF">
              <a:alpha val="87059"/>
            </a:srgbClr>
          </a:solidFill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Is there a privileged level of abstraction?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4DCAE-61D5-3E4A-9451-56EE22E9BD92}"/>
              </a:ext>
            </a:extLst>
          </p:cNvPr>
          <p:cNvSpPr txBox="1"/>
          <p:nvPr/>
        </p:nvSpPr>
        <p:spPr>
          <a:xfrm>
            <a:off x="628135" y="4510984"/>
            <a:ext cx="3590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" panose="02020600000000000000" pitchFamily="18" charset="-127"/>
                <a:ea typeface="DXKPMStd" panose="02020600000000000000" pitchFamily="18" charset="-127"/>
              </a:rPr>
              <a:t>To fully understand emotions:</a:t>
            </a:r>
          </a:p>
          <a:p>
            <a:r>
              <a:rPr kumimoji="1" lang="en-US" altLang="ko-Kore-KR" sz="2000" i="1" dirty="0">
                <a:latin typeface="DXKPMStd" panose="02020600000000000000" pitchFamily="18" charset="-127"/>
                <a:ea typeface="DXKPMStd" panose="02020600000000000000" pitchFamily="18" charset="-127"/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0607E-E72C-6043-B9D3-A3DF04F37CF4}"/>
              </a:ext>
            </a:extLst>
          </p:cNvPr>
          <p:cNvSpPr txBox="1"/>
          <p:nvPr/>
        </p:nvSpPr>
        <p:spPr>
          <a:xfrm>
            <a:off x="7794156" y="5329101"/>
            <a:ext cx="367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" panose="02020600000000000000" pitchFamily="18" charset="-127"/>
                <a:ea typeface="DXKPMStd" panose="02020600000000000000" pitchFamily="18" charset="-127"/>
              </a:rPr>
              <a:t>For different fields of science,</a:t>
            </a:r>
          </a:p>
          <a:p>
            <a:r>
              <a:rPr kumimoji="1" lang="en-US" altLang="ko-Kore-KR" sz="2000" i="1" dirty="0">
                <a:latin typeface="DXKPMStd" panose="02020600000000000000" pitchFamily="18" charset="-127"/>
                <a:ea typeface="DXKPMStd" panose="02020600000000000000" pitchFamily="18" charset="-127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146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텍스트 상자 3">
            <a:extLst>
              <a:ext uri="{FF2B5EF4-FFF2-40B4-BE49-F238E27FC236}">
                <a16:creationId xmlns:a16="http://schemas.microsoft.com/office/drawing/2014/main" id="{A532A4C9-739B-9C47-823C-F82356323F05}"/>
              </a:ext>
            </a:extLst>
          </p:cNvPr>
          <p:cNvSpPr txBox="1"/>
          <p:nvPr/>
        </p:nvSpPr>
        <p:spPr>
          <a:xfrm>
            <a:off x="319462" y="292097"/>
            <a:ext cx="289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In neuroscience?</a:t>
            </a:r>
          </a:p>
        </p:txBody>
      </p:sp>
      <p:sp>
        <p:nvSpPr>
          <p:cNvPr id="20" name="텍스트 상자 3">
            <a:extLst>
              <a:ext uri="{FF2B5EF4-FFF2-40B4-BE49-F238E27FC236}">
                <a16:creationId xmlns:a16="http://schemas.microsoft.com/office/drawing/2014/main" id="{F8EA2A04-34C8-C74D-BA9F-EA8F5899C2AC}"/>
              </a:ext>
            </a:extLst>
          </p:cNvPr>
          <p:cNvSpPr txBox="1"/>
          <p:nvPr/>
        </p:nvSpPr>
        <p:spPr>
          <a:xfrm>
            <a:off x="693173" y="1004645"/>
            <a:ext cx="40547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Mechanistic explanation!</a:t>
            </a:r>
          </a:p>
          <a:p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=?? identifying more neurobiological </a:t>
            </a:r>
            <a:b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</a:b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   components (regions or pathways)</a:t>
            </a:r>
            <a:b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</a:b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   of the black-box of a function</a:t>
            </a:r>
          </a:p>
          <a:p>
            <a:endParaRPr kumimoji="1" lang="en-US" altLang="ko-KR" b="1" dirty="0">
              <a:latin typeface="DXKPMStd" panose="02020600000000000000" pitchFamily="18" charset="-127"/>
              <a:ea typeface="DXKPMStd" panose="02020600000000000000" pitchFamily="18" charset="-127"/>
              <a:cs typeface="PT Sans Narrow" charset="-52"/>
            </a:endParaRPr>
          </a:p>
          <a:p>
            <a:r>
              <a:rPr kumimoji="1" lang="en-US" altLang="ko-KR" b="1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But see these: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74C7BA-2722-3948-95B1-026CD215848E}"/>
              </a:ext>
            </a:extLst>
          </p:cNvPr>
          <p:cNvGrpSpPr>
            <a:grpSpLocks noChangeAspect="1"/>
          </p:cNvGrpSpPr>
          <p:nvPr/>
        </p:nvGrpSpPr>
        <p:grpSpPr>
          <a:xfrm>
            <a:off x="5312705" y="833540"/>
            <a:ext cx="6552000" cy="1548531"/>
            <a:chOff x="863058" y="4098854"/>
            <a:chExt cx="7394943" cy="174776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D27719E-11BC-5B47-BEED-8DF7736D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058" y="4398706"/>
              <a:ext cx="7394943" cy="144791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0BCCC3-058F-CA4D-8A65-9C06C0AA1BF0}"/>
                </a:ext>
              </a:extLst>
            </p:cNvPr>
            <p:cNvSpPr/>
            <p:nvPr/>
          </p:nvSpPr>
          <p:spPr>
            <a:xfrm>
              <a:off x="942569" y="4098854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ore-KR" altLang="en-US" sz="1200" dirty="0">
                  <a:latin typeface="Seravek Light" panose="020B0503040000020004" pitchFamily="34" charset="0"/>
                  <a:hlinkClick r:id="rId7"/>
                </a:rPr>
                <a:t>https://www.huffpost.com/entry/algorithmic-human-life_b_10699712</a:t>
              </a:r>
              <a:endParaRPr lang="en-US" altLang="ko-Kore-KR" sz="1200" dirty="0">
                <a:latin typeface="Seravek Light" panose="020B0503040000020004" pitchFamily="34" charset="0"/>
              </a:endParaRPr>
            </a:p>
            <a:p>
              <a:endParaRPr lang="ko-Kore-KR" altLang="en-US" sz="1200" dirty="0">
                <a:latin typeface="Seravek Light" panose="020B05030400000200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CCF6C8E-55A9-B141-960F-9202A0362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73" y="3427461"/>
            <a:ext cx="5812809" cy="27587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ED558C-81B5-AF4B-AAA2-A7420C402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9985" y="2758971"/>
            <a:ext cx="2397439" cy="29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9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9" name="텍스트 상자 3">
            <a:extLst>
              <a:ext uri="{FF2B5EF4-FFF2-40B4-BE49-F238E27FC236}">
                <a16:creationId xmlns:a16="http://schemas.microsoft.com/office/drawing/2014/main" id="{DF34A0CF-9A82-1B45-9632-3860C563A8E0}"/>
              </a:ext>
            </a:extLst>
          </p:cNvPr>
          <p:cNvSpPr txBox="1"/>
          <p:nvPr/>
        </p:nvSpPr>
        <p:spPr>
          <a:xfrm>
            <a:off x="693173" y="903487"/>
            <a:ext cx="9000990" cy="461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Mechanism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Causality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Inter-relationships among high-dimensional components at the multiple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DXKPMStd" panose="02020600000000000000" pitchFamily="18" charset="-127"/>
              <a:ea typeface="DXKPMStd" panose="02020600000000000000" pitchFamily="18" charset="-127"/>
              <a:cs typeface="PT Sans Narrow" charset="-52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We need both approaches: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Intervention studies (e.g., optogenetics)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Big data approach, multi-level, systems-level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e.g., turning off (or lesion) vs. observing natural firing patterns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Reverse inference – more precise mapping requires better sampling scheme </a:t>
            </a:r>
            <a:b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</a:b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       (e.g., large-scale, multi-component approach, cognitive ontology)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XKPMStd" panose="02020600000000000000" pitchFamily="18" charset="-127"/>
                <a:ea typeface="DXKPMStd" panose="02020600000000000000" pitchFamily="18" charset="-127"/>
                <a:cs typeface="PT Sans Narrow" charset="-52"/>
              </a:rPr>
              <a:t>What can fMRI research offer?</a:t>
            </a:r>
          </a:p>
        </p:txBody>
      </p:sp>
      <p:sp>
        <p:nvSpPr>
          <p:cNvPr id="30" name="텍스트 상자 3">
            <a:extLst>
              <a:ext uri="{FF2B5EF4-FFF2-40B4-BE49-F238E27FC236}">
                <a16:creationId xmlns:a16="http://schemas.microsoft.com/office/drawing/2014/main" id="{5C6B818D-A376-0F4F-AD2E-35E59F5F14EC}"/>
              </a:ext>
            </a:extLst>
          </p:cNvPr>
          <p:cNvSpPr txBox="1"/>
          <p:nvPr/>
        </p:nvSpPr>
        <p:spPr>
          <a:xfrm>
            <a:off x="319462" y="292097"/>
            <a:ext cx="289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In neuroscience?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B58BFB-3E58-764D-A9C7-5D139420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77" y="5013979"/>
            <a:ext cx="6067519" cy="2571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22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82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Paul MacLean’s visceral brain/limbic system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58575" y="910637"/>
            <a:ext cx="10435523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MacLean’s original limbic system was centered on medial regions, and focused on the hippocampus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The hippocampus is now thought to play a more complex, indirect role in affect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0BFD5258-AF66-FB43-A06D-589F6B20BCB8}"/>
              </a:ext>
            </a:extLst>
          </p:cNvPr>
          <p:cNvSpPr txBox="1"/>
          <p:nvPr/>
        </p:nvSpPr>
        <p:spPr>
          <a:xfrm>
            <a:off x="7768292" y="5561621"/>
            <a:ext cx="3994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from Paul D. </a:t>
            </a:r>
            <a:r>
              <a:rPr lang="en-US" altLang="ko-KR" sz="10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MaClean</a:t>
            </a:r>
            <a:r>
              <a:rPr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“Psychosomatic disease and the visceral brain. recent developments bearing on the PAPEZ theory of emotion,” </a:t>
            </a:r>
            <a:r>
              <a:rPr lang="en-US" altLang="ko-KR" sz="105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psychosomatic medicine</a:t>
            </a:r>
            <a:r>
              <a:rPr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1949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60912" y="1981597"/>
            <a:ext cx="4019316" cy="3301574"/>
            <a:chOff x="658575" y="1919772"/>
            <a:chExt cx="4019316" cy="33015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BC4497-560A-5343-AF63-49D471989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575" y="2441445"/>
              <a:ext cx="4019316" cy="2779901"/>
            </a:xfrm>
            <a:prstGeom prst="rect">
              <a:avLst/>
            </a:prstGeom>
          </p:spPr>
        </p:pic>
        <p:sp>
          <p:nvSpPr>
            <p:cNvPr id="17" name="텍스트 상자 13">
              <a:extLst>
                <a:ext uri="{FF2B5EF4-FFF2-40B4-BE49-F238E27FC236}">
                  <a16:creationId xmlns:a16="http://schemas.microsoft.com/office/drawing/2014/main" id="{2342555A-BC65-A64E-ABF7-A23867C17419}"/>
                </a:ext>
              </a:extLst>
            </p:cNvPr>
            <p:cNvSpPr txBox="1"/>
            <p:nvPr/>
          </p:nvSpPr>
          <p:spPr>
            <a:xfrm>
              <a:off x="800363" y="1919772"/>
              <a:ext cx="1771083" cy="493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Visceral brain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D3F774C-F713-5D4F-97AA-5EBA19F7A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223" y="2497599"/>
            <a:ext cx="4033773" cy="27799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FEA884-34ED-F048-973D-86EB70014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58" y="2717219"/>
            <a:ext cx="2678207" cy="22528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77C11D-9A8E-A741-8F16-F2917646AEF3}"/>
              </a:ext>
            </a:extLst>
          </p:cNvPr>
          <p:cNvSpPr/>
          <p:nvPr/>
        </p:nvSpPr>
        <p:spPr>
          <a:xfrm>
            <a:off x="285376" y="5978219"/>
            <a:ext cx="2068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Pogliano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2017       	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239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87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Amygdala, lateral hypothalamus, ventral striatum, etc.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138" y="84109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467C18-60B8-1344-99CD-A172F930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86" y="1712827"/>
            <a:ext cx="3703289" cy="3550112"/>
          </a:xfrm>
          <a:prstGeom prst="rect">
            <a:avLst/>
          </a:prstGeom>
        </p:spPr>
      </p:pic>
      <p:sp>
        <p:nvSpPr>
          <p:cNvPr id="13" name="텍스트 상자 13">
            <a:extLst>
              <a:ext uri="{FF2B5EF4-FFF2-40B4-BE49-F238E27FC236}">
                <a16:creationId xmlns:a16="http://schemas.microsoft.com/office/drawing/2014/main" id="{BB2BE095-8EC5-0B49-BCD4-80C7C7A8AB89}"/>
              </a:ext>
            </a:extLst>
          </p:cNvPr>
          <p:cNvSpPr txBox="1"/>
          <p:nvPr/>
        </p:nvSpPr>
        <p:spPr>
          <a:xfrm>
            <a:off x="658576" y="910637"/>
            <a:ext cx="3580358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Amygdala for fear conditioning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8492B2-7123-3A40-A5A2-361C4430BD85}"/>
              </a:ext>
            </a:extLst>
          </p:cNvPr>
          <p:cNvSpPr/>
          <p:nvPr/>
        </p:nvSpPr>
        <p:spPr>
          <a:xfrm>
            <a:off x="427686" y="6109024"/>
            <a:ext cx="16802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Medina et al., 2002, NRN</a:t>
            </a:r>
            <a:endParaRPr lang="ko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A3CBA6-CD95-6A4E-975D-F9C7E06233F9}"/>
              </a:ext>
            </a:extLst>
          </p:cNvPr>
          <p:cNvGrpSpPr/>
          <p:nvPr/>
        </p:nvGrpSpPr>
        <p:grpSpPr>
          <a:xfrm>
            <a:off x="4372710" y="1026822"/>
            <a:ext cx="4066713" cy="3826981"/>
            <a:chOff x="4372710" y="1026822"/>
            <a:chExt cx="4066713" cy="3826981"/>
          </a:xfrm>
        </p:grpSpPr>
        <p:sp>
          <p:nvSpPr>
            <p:cNvPr id="17" name="텍스트 상자 13">
              <a:extLst>
                <a:ext uri="{FF2B5EF4-FFF2-40B4-BE49-F238E27FC236}">
                  <a16:creationId xmlns:a16="http://schemas.microsoft.com/office/drawing/2014/main" id="{9848D879-388B-F048-83CF-2C63E8176385}"/>
                </a:ext>
              </a:extLst>
            </p:cNvPr>
            <p:cNvSpPr txBox="1"/>
            <p:nvPr/>
          </p:nvSpPr>
          <p:spPr>
            <a:xfrm>
              <a:off x="4372710" y="1026822"/>
              <a:ext cx="358035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Lateral hypothalamus for animal</a:t>
              </a:r>
              <a:b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</a:b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self-stimulating (Pleasure center; </a:t>
              </a:r>
              <a:r>
                <a:rPr lang="en-US" altLang="ko-KR" dirty="0" err="1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Olds</a:t>
              </a: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 and Milner)</a:t>
              </a:r>
              <a:b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</a:br>
              <a:r>
                <a: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  <a:hlinkClick r:id="rId9"/>
                </a:rPr>
                <a:t>http://alfre.dk/the-pleasure-center/</a:t>
              </a:r>
              <a:endPara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endParaRPr>
            </a:p>
          </p:txBody>
        </p:sp>
        <p:pic>
          <p:nvPicPr>
            <p:cNvPr id="18" name="lateralhypoth_selfstimulation">
              <a:hlinkClick r:id="" action="ppaction://media"/>
              <a:extLst>
                <a:ext uri="{FF2B5EF4-FFF2-40B4-BE49-F238E27FC236}">
                  <a16:creationId xmlns:a16="http://schemas.microsoft.com/office/drawing/2014/main" id="{F6362295-43E9-B34C-AEC9-D6E26A653CC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4538637" y="2415812"/>
              <a:ext cx="3900786" cy="243799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74BE17-8CC2-DC40-A6F7-6AD07EDD7D26}"/>
              </a:ext>
            </a:extLst>
          </p:cNvPr>
          <p:cNvGrpSpPr/>
          <p:nvPr/>
        </p:nvGrpSpPr>
        <p:grpSpPr>
          <a:xfrm>
            <a:off x="8798162" y="1027926"/>
            <a:ext cx="3312021" cy="3825877"/>
            <a:chOff x="8798162" y="1027926"/>
            <a:chExt cx="3312021" cy="382587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7D62DA-B1CA-6B4A-B1D3-344E9277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6304" y="2096622"/>
              <a:ext cx="2289783" cy="1924877"/>
            </a:xfrm>
            <a:prstGeom prst="rect">
              <a:avLst/>
            </a:prstGeom>
          </p:spPr>
        </p:pic>
        <p:sp>
          <p:nvSpPr>
            <p:cNvPr id="21" name="텍스트 상자 16">
              <a:extLst>
                <a:ext uri="{FF2B5EF4-FFF2-40B4-BE49-F238E27FC236}">
                  <a16:creationId xmlns:a16="http://schemas.microsoft.com/office/drawing/2014/main" id="{71308FED-44A1-ED45-A7AD-0E94524499CA}"/>
                </a:ext>
              </a:extLst>
            </p:cNvPr>
            <p:cNvSpPr txBox="1"/>
            <p:nvPr/>
          </p:nvSpPr>
          <p:spPr>
            <a:xfrm>
              <a:off x="9424812" y="4115139"/>
              <a:ext cx="20826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SA: septal area</a:t>
              </a:r>
            </a:p>
            <a:p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VS: ventral striatum </a:t>
              </a:r>
              <a:b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</a:b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       (nucleus </a:t>
              </a:r>
              <a:r>
                <a:rPr kumimoji="1" lang="en-US" altLang="ko-KR" sz="1400" dirty="0" err="1">
                  <a:latin typeface="Apple SD Gothic Neo" charset="-127"/>
                  <a:ea typeface="Apple SD Gothic Neo" charset="-127"/>
                  <a:cs typeface="Apple SD Gothic Neo" charset="-127"/>
                </a:rPr>
                <a:t>accumbens</a:t>
              </a: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)</a:t>
              </a:r>
              <a:endParaRPr kumimoji="1" lang="ko-KR" altLang="en-US" sz="1400" dirty="0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EEFEA08E-521E-8643-BE73-42A64CD5DA27}"/>
                </a:ext>
              </a:extLst>
            </p:cNvPr>
            <p:cNvSpPr txBox="1"/>
            <p:nvPr/>
          </p:nvSpPr>
          <p:spPr>
            <a:xfrm>
              <a:off x="8798162" y="1027926"/>
              <a:ext cx="3312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Ventral striatum for anticipating monetary reward</a:t>
              </a:r>
              <a:endPara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7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For pain: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Melzack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and Wall, </a:t>
            </a:r>
            <a:r>
              <a:rPr lang="en-US" altLang="ko-KR" sz="12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Science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, 1965	Lecture 03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1F89D-E574-8E4B-B9C6-8970F8083BAD}"/>
              </a:ext>
            </a:extLst>
          </p:cNvPr>
          <p:cNvGrpSpPr/>
          <p:nvPr/>
        </p:nvGrpSpPr>
        <p:grpSpPr>
          <a:xfrm>
            <a:off x="5220370" y="1373824"/>
            <a:ext cx="6245457" cy="3650623"/>
            <a:chOff x="5220370" y="1373824"/>
            <a:chExt cx="6245457" cy="3650623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E4FEBF52-8000-E14C-9227-A904539829A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599680" y="2523370"/>
              <a:ext cx="2550615" cy="25010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 Ligh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Gyrectomy</a:t>
              </a: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</a:t>
              </a: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cingulotomy</a:t>
              </a: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Frontal lobotomy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Thalamotomy</a:t>
              </a:r>
              <a:endParaRPr 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Mesencephalic</a:t>
              </a: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tractotomy</a:t>
              </a:r>
              <a:endParaRPr 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Hypophysectomy</a:t>
              </a: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(pituitary)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C.N. V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C.N. IX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Medullary tract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Trigeminal tract</a:t>
              </a:r>
            </a:p>
            <a:p>
              <a:pPr marL="609600" indent="-609600">
                <a:lnSpc>
                  <a:spcPct val="90000"/>
                </a:lnSpc>
                <a:buNone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10, 11 	Spinal cord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Sympathetic ganglia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Crossing STT fibers</a:t>
              </a:r>
            </a:p>
            <a:p>
              <a:pPr marL="609600" indent="-609600">
                <a:lnSpc>
                  <a:spcPct val="90000"/>
                </a:lnSpc>
                <a:buFont typeface="Arial" charset="0"/>
                <a:buAutoNum type="arabicPlain" startAt="12"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Zone of </a:t>
              </a:r>
              <a:r>
                <a:rPr lang="en-US" sz="9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Lissauer</a:t>
              </a:r>
              <a:endParaRPr 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609600" indent="-609600">
                <a:lnSpc>
                  <a:spcPct val="90000"/>
                </a:lnSpc>
                <a:buNone/>
              </a:pPr>
              <a:r>
                <a:rPr lang="en-US" sz="9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15, 16	Peripheral nerves or roots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02D44261-35C5-0646-A61F-18FD4CC47AE0}"/>
                </a:ext>
              </a:extLst>
            </p:cNvPr>
            <p:cNvSpPr txBox="1"/>
            <p:nvPr/>
          </p:nvSpPr>
          <p:spPr>
            <a:xfrm>
              <a:off x="5220370" y="1373824"/>
              <a:ext cx="2250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Surgical interventions for pain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DCB4720-3F40-7340-8104-60AE9626E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18" y="1706705"/>
              <a:ext cx="1981640" cy="3165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B048E3-4F03-554A-913F-9D6D0E76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9680" y="1661781"/>
              <a:ext cx="3866147" cy="62302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6EC76-E3C7-7B49-BF92-FD14EAAAF3D3}"/>
              </a:ext>
            </a:extLst>
          </p:cNvPr>
          <p:cNvGrpSpPr/>
          <p:nvPr/>
        </p:nvGrpSpPr>
        <p:grpSpPr>
          <a:xfrm>
            <a:off x="808181" y="1695405"/>
            <a:ext cx="3658784" cy="3230900"/>
            <a:chOff x="134412" y="1881344"/>
            <a:chExt cx="3658784" cy="32309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9A79EEB-6DD5-294A-93EC-419C3A8E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762" y="1958570"/>
              <a:ext cx="2982434" cy="315367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9C08E4-FA51-0448-9C02-171FFC3B1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412" y="1881344"/>
              <a:ext cx="1683480" cy="1324338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303291-2773-924B-B716-18138969A7F2}"/>
              </a:ext>
            </a:extLst>
          </p:cNvPr>
          <p:cNvSpPr/>
          <p:nvPr/>
        </p:nvSpPr>
        <p:spPr>
          <a:xfrm>
            <a:off x="5355018" y="5110462"/>
            <a:ext cx="6096000" cy="7117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82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Selective benefits (they don’t always work!!)</a:t>
            </a:r>
          </a:p>
          <a:p>
            <a:pPr marL="2682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Sometimes makes pain worse</a:t>
            </a:r>
          </a:p>
        </p:txBody>
      </p:sp>
      <p:sp>
        <p:nvSpPr>
          <p:cNvPr id="25" name="Rounded Rectangular Callout 14">
            <a:extLst>
              <a:ext uri="{FF2B5EF4-FFF2-40B4-BE49-F238E27FC236}">
                <a16:creationId xmlns:a16="http://schemas.microsoft.com/office/drawing/2014/main" id="{E25287AD-7AFC-954C-9583-0818402E30F8}"/>
              </a:ext>
            </a:extLst>
          </p:cNvPr>
          <p:cNvSpPr/>
          <p:nvPr/>
        </p:nvSpPr>
        <p:spPr>
          <a:xfrm>
            <a:off x="4644569" y="4335283"/>
            <a:ext cx="1157876" cy="715089"/>
          </a:xfrm>
          <a:prstGeom prst="wedgeRoundRectCallout">
            <a:avLst>
              <a:gd name="adj1" fmla="val 30139"/>
              <a:gd name="adj2" fmla="val -75173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ＭＳ Ｐゴシック" charset="-128"/>
              </a:rPr>
              <a:t>Causal?</a:t>
            </a:r>
          </a:p>
          <a:p>
            <a:pPr algn="ct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ＭＳ Ｐゴシック" charset="-128"/>
              </a:rPr>
              <a:t>Obligatory?</a:t>
            </a:r>
          </a:p>
          <a:p>
            <a:pPr algn="ct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ＭＳ Ｐゴシック" charset="-128"/>
              </a:rPr>
              <a:t>Sufficient?</a:t>
            </a:r>
          </a:p>
        </p:txBody>
      </p:sp>
    </p:spTree>
    <p:extLst>
      <p:ext uri="{BB962C8B-B14F-4D97-AF65-F5344CB8AC3E}">
        <p14:creationId xmlns:p14="http://schemas.microsoft.com/office/powerpoint/2010/main" val="27137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1794</Words>
  <Application>Microsoft Macintosh PowerPoint</Application>
  <PresentationFormat>와이드스크린</PresentationFormat>
  <Paragraphs>290</Paragraphs>
  <Slides>28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Apple SD Gothic Neo</vt:lpstr>
      <vt:lpstr>DXKPMStd</vt:lpstr>
      <vt:lpstr>DXPnMStd</vt:lpstr>
      <vt:lpstr>맑은 고딕</vt:lpstr>
      <vt:lpstr>Arial</vt:lpstr>
      <vt:lpstr>Helvetica Neue Light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351</cp:revision>
  <dcterms:created xsi:type="dcterms:W3CDTF">2017-08-24T21:55:02Z</dcterms:created>
  <dcterms:modified xsi:type="dcterms:W3CDTF">2020-10-16T05:52:37Z</dcterms:modified>
</cp:coreProperties>
</file>